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87" r:id="rId6"/>
    <p:sldId id="282" r:id="rId7"/>
    <p:sldId id="353" r:id="rId8"/>
    <p:sldId id="283" r:id="rId9"/>
    <p:sldId id="264" r:id="rId10"/>
    <p:sldId id="286" r:id="rId11"/>
    <p:sldId id="354" r:id="rId12"/>
    <p:sldId id="259" r:id="rId13"/>
    <p:sldId id="265" r:id="rId14"/>
    <p:sldId id="266" r:id="rId15"/>
    <p:sldId id="268" r:id="rId16"/>
    <p:sldId id="267" r:id="rId17"/>
    <p:sldId id="269" r:id="rId18"/>
    <p:sldId id="270" r:id="rId19"/>
    <p:sldId id="276" r:id="rId20"/>
    <p:sldId id="271" r:id="rId21"/>
    <p:sldId id="273" r:id="rId22"/>
    <p:sldId id="274" r:id="rId23"/>
    <p:sldId id="275" r:id="rId24"/>
    <p:sldId id="280" r:id="rId25"/>
    <p:sldId id="28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289" r:id="rId38"/>
    <p:sldId id="290" r:id="rId39"/>
    <p:sldId id="291" r:id="rId40"/>
    <p:sldId id="343" r:id="rId41"/>
    <p:sldId id="344" r:id="rId42"/>
    <p:sldId id="350" r:id="rId43"/>
    <p:sldId id="345" r:id="rId44"/>
    <p:sldId id="352" r:id="rId45"/>
    <p:sldId id="281" r:id="rId46"/>
    <p:sldId id="272" r:id="rId47"/>
    <p:sldId id="277" r:id="rId48"/>
    <p:sldId id="278" r:id="rId49"/>
    <p:sldId id="279" r:id="rId50"/>
    <p:sldId id="340" r:id="rId51"/>
    <p:sldId id="324" r:id="rId52"/>
    <p:sldId id="318" r:id="rId53"/>
    <p:sldId id="309" r:id="rId54"/>
    <p:sldId id="310" r:id="rId55"/>
    <p:sldId id="312" r:id="rId56"/>
    <p:sldId id="313" r:id="rId57"/>
    <p:sldId id="314" r:id="rId58"/>
    <p:sldId id="341" r:id="rId59"/>
    <p:sldId id="315" r:id="rId60"/>
    <p:sldId id="322" r:id="rId61"/>
    <p:sldId id="316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CAC"/>
    <a:srgbClr val="000000"/>
    <a:srgbClr val="D5D5D5"/>
    <a:srgbClr val="E1D5E7"/>
    <a:srgbClr val="D5E8D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847A3-87ED-4F57-AF64-6CC001CBAEE1}" v="2258" dt="2020-02-03T13:32:36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5" autoAdjust="0"/>
    <p:restoredTop sz="75217" autoAdjust="0"/>
  </p:normalViewPr>
  <p:slideViewPr>
    <p:cSldViewPr snapToGrid="0">
      <p:cViewPr varScale="1">
        <p:scale>
          <a:sx n="57" d="100"/>
          <a:sy n="57" d="100"/>
        </p:scale>
        <p:origin x="126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0B4B6-BEFF-4C37-B7D8-F501C1FAA886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57EC-D26F-49F3-95A4-68F86399F7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I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k </a:t>
            </a:r>
            <a:r>
              <a:rPr lang="sv-FI" dirty="0"/>
              <a:t>a</a:t>
            </a:r>
            <a:r>
              <a:rPr lang="en-FI" dirty="0"/>
              <a:t>b</a:t>
            </a:r>
            <a:r>
              <a:rPr lang="sv-FI" dirty="0"/>
              <a:t>o</a:t>
            </a:r>
            <a:r>
              <a:rPr lang="en-FI" dirty="0"/>
              <a:t>u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M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s</a:t>
            </a:r>
            <a:r>
              <a:rPr lang="sv-FI" dirty="0"/>
              <a:t>a</a:t>
            </a:r>
            <a:r>
              <a:rPr lang="en-FI" dirty="0"/>
              <a:t>g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 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?</a:t>
            </a:r>
          </a:p>
          <a:p>
            <a:r>
              <a:rPr lang="en-FI" dirty="0"/>
              <a:t>When to use messaging, when to use </a:t>
            </a:r>
            <a:r>
              <a:rPr lang="en-FI"/>
              <a:t>RPC.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8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Na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c</a:t>
            </a:r>
            <a:r>
              <a:rPr lang="en-FI" dirty="0"/>
              <a:t>e, </a:t>
            </a:r>
            <a:r>
              <a:rPr lang="sv-FI" dirty="0"/>
              <a:t>d</a:t>
            </a:r>
            <a:r>
              <a:rPr lang="en-FI" dirty="0" err="1"/>
              <a:t>efault</a:t>
            </a:r>
            <a:r>
              <a:rPr lang="en-FI" dirty="0"/>
              <a:t> package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De</a:t>
            </a:r>
            <a:r>
              <a:rPr lang="en-FI" dirty="0"/>
              <a:t>f</a:t>
            </a:r>
            <a:r>
              <a:rPr lang="sv-FI" dirty="0"/>
              <a:t>a</a:t>
            </a:r>
            <a:r>
              <a:rPr lang="en-FI" dirty="0"/>
              <a:t>u</a:t>
            </a:r>
            <a:r>
              <a:rPr lang="sv-FI" dirty="0"/>
              <a:t>l</a:t>
            </a:r>
            <a:r>
              <a:rPr lang="en-FI" dirty="0"/>
              <a:t>t </a:t>
            </a:r>
            <a:r>
              <a:rPr lang="sv-FI" dirty="0"/>
              <a:t>v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u</a:t>
            </a:r>
            <a:r>
              <a:rPr lang="sv-FI" dirty="0"/>
              <a:t>e</a:t>
            </a:r>
            <a:r>
              <a:rPr lang="en-FI" dirty="0"/>
              <a:t>,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n</a:t>
            </a:r>
            <a:r>
              <a:rPr lang="en-FI" dirty="0"/>
              <a:t>u</a:t>
            </a:r>
            <a:r>
              <a:rPr lang="sv-FI" dirty="0"/>
              <a:t>l</a:t>
            </a:r>
            <a:r>
              <a:rPr lang="en-FI" dirty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13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i</a:t>
            </a:r>
            <a:r>
              <a:rPr lang="en-FI" dirty="0"/>
              <a:t>m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e 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r</a:t>
            </a:r>
            <a:r>
              <a:rPr lang="sv-FI" dirty="0"/>
              <a:t>y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7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7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04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59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ed packages</a:t>
            </a:r>
          </a:p>
          <a:p>
            <a:pPr marL="171450" indent="-171450">
              <a:buFontTx/>
              <a:buChar char="-"/>
            </a:pPr>
            <a:r>
              <a:rPr lang="en-FI" dirty="0"/>
              <a:t>Core </a:t>
            </a:r>
            <a:r>
              <a:rPr lang="en-FI" dirty="0" err="1"/>
              <a:t>gRPC</a:t>
            </a:r>
            <a:r>
              <a:rPr lang="en-FI" dirty="0"/>
              <a:t> surface API, no dependency on </a:t>
            </a:r>
            <a:r>
              <a:rPr lang="en-FI" dirty="0" err="1"/>
              <a:t>Protobuf</a:t>
            </a:r>
            <a:endParaRPr lang="en-FI" dirty="0"/>
          </a:p>
          <a:p>
            <a:pPr marL="171450" indent="-171450">
              <a:buFontTx/>
              <a:buChar char="-"/>
            </a:pPr>
            <a:r>
              <a:rPr lang="en-FI" dirty="0"/>
              <a:t>G</a:t>
            </a:r>
            <a:r>
              <a:rPr lang="sv-FI" dirty="0"/>
              <a:t>r</a:t>
            </a:r>
            <a:r>
              <a:rPr lang="en-FI" dirty="0"/>
              <a:t>p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u</a:t>
            </a:r>
            <a:r>
              <a:rPr lang="en-FI" dirty="0"/>
              <a:t>c</a:t>
            </a:r>
            <a:r>
              <a:rPr lang="sv-FI" dirty="0"/>
              <a:t>e</a:t>
            </a:r>
            <a:r>
              <a:rPr lang="en-FI" dirty="0"/>
              <a:t>s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e.</a:t>
            </a:r>
            <a:r>
              <a:rPr lang="sv-FI" dirty="0" err="1"/>
              <a:t>Api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en-FI" dirty="0" err="1"/>
              <a:t>Google.Protobuf</a:t>
            </a:r>
            <a:r>
              <a:rPr lang="en-FI" dirty="0"/>
              <a:t> compatible code.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694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G</a:t>
            </a:r>
            <a:r>
              <a:rPr lang="sv-FI" dirty="0"/>
              <a:t>r</a:t>
            </a:r>
            <a:r>
              <a:rPr lang="en-FI" dirty="0"/>
              <a:t>p</a:t>
            </a:r>
            <a:r>
              <a:rPr lang="sv-FI" dirty="0"/>
              <a:t>c</a:t>
            </a:r>
            <a:r>
              <a:rPr lang="en-FI" dirty="0"/>
              <a:t>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 – 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v</a:t>
            </a:r>
            <a:r>
              <a:rPr lang="en-FI" dirty="0"/>
              <a:t>e – 90</a:t>
            </a:r>
            <a:r>
              <a:rPr lang="sv-FI" dirty="0"/>
              <a:t>M</a:t>
            </a:r>
            <a:r>
              <a:rPr lang="en-FI" dirty="0"/>
              <a:t>B</a:t>
            </a:r>
            <a:endParaRPr lang="en-GB" dirty="0"/>
          </a:p>
          <a:p>
            <a:r>
              <a:rPr lang="en-FI" dirty="0"/>
              <a:t>- 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</a:t>
            </a:r>
          </a:p>
          <a:p>
            <a:pPr marL="171450" indent="-171450">
              <a:buFontTx/>
              <a:buChar char="-"/>
            </a:pPr>
            <a:r>
              <a:rPr lang="en-FI" dirty="0"/>
              <a:t>Managed wrapper around C/C++ (P/Invoke)</a:t>
            </a:r>
          </a:p>
          <a:p>
            <a:pPr marL="171450" indent="-171450">
              <a:buFontTx/>
              <a:buChar char="-"/>
            </a:pPr>
            <a:r>
              <a:rPr lang="en-FI" dirty="0"/>
              <a:t>Same 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ive</a:t>
            </a:r>
            <a:r>
              <a:rPr lang="en-FI" dirty="0"/>
              <a:t> library used for Python, PHP, Ruby, Objective-C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33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(</a:t>
            </a:r>
            <a:r>
              <a:rPr lang="en-US" dirty="0" err="1"/>
              <a:t>gRPC</a:t>
            </a:r>
            <a:r>
              <a:rPr lang="en-US" dirty="0"/>
              <a:t> for ASP.NET Core</a:t>
            </a:r>
            <a:r>
              <a:rPr lang="en-FI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sv-FI" dirty="0" err="1"/>
              <a:t>Grpc.AspNetCore</a:t>
            </a:r>
            <a:r>
              <a:rPr lang="sv-FI" dirty="0"/>
              <a:t> – An ASP.NET </a:t>
            </a:r>
            <a:r>
              <a:rPr lang="sv-FI" dirty="0" err="1"/>
              <a:t>Core</a:t>
            </a:r>
            <a:r>
              <a:rPr lang="sv-FI" dirty="0"/>
              <a:t> </a:t>
            </a:r>
            <a:r>
              <a:rPr lang="sv-FI" dirty="0" err="1"/>
              <a:t>framework</a:t>
            </a:r>
            <a:r>
              <a:rPr lang="sv-FI" dirty="0"/>
              <a:t> for </a:t>
            </a:r>
            <a:r>
              <a:rPr lang="sv-FI" dirty="0" err="1"/>
              <a:t>hosting</a:t>
            </a:r>
            <a:r>
              <a:rPr lang="sv-FI" dirty="0"/>
              <a:t> </a:t>
            </a:r>
            <a:r>
              <a:rPr lang="sv-FI" dirty="0" err="1"/>
              <a:t>gRPC</a:t>
            </a:r>
            <a:r>
              <a:rPr lang="sv-FI" dirty="0"/>
              <a:t> services. </a:t>
            </a:r>
            <a:r>
              <a:rPr lang="sv-FI" dirty="0" err="1"/>
              <a:t>gRPC</a:t>
            </a:r>
            <a:r>
              <a:rPr lang="sv-FI" dirty="0"/>
              <a:t> on ASP.NET </a:t>
            </a:r>
            <a:r>
              <a:rPr lang="sv-FI" dirty="0" err="1"/>
              <a:t>Core</a:t>
            </a:r>
            <a:r>
              <a:rPr lang="sv-FI" dirty="0"/>
              <a:t> </a:t>
            </a:r>
            <a:r>
              <a:rPr lang="sv-FI" dirty="0" err="1"/>
              <a:t>integrates</a:t>
            </a:r>
            <a:r>
              <a:rPr lang="sv-FI" dirty="0"/>
              <a:t> </a:t>
            </a:r>
            <a:r>
              <a:rPr lang="sv-FI" dirty="0" err="1"/>
              <a:t>with</a:t>
            </a:r>
            <a:r>
              <a:rPr lang="sv-FI" dirty="0"/>
              <a:t> standard ASP.NET </a:t>
            </a:r>
            <a:r>
              <a:rPr lang="sv-FI" dirty="0" err="1"/>
              <a:t>Core</a:t>
            </a:r>
            <a:r>
              <a:rPr lang="sv-FI" dirty="0"/>
              <a:t> features like </a:t>
            </a:r>
            <a:r>
              <a:rPr lang="sv-FI" dirty="0" err="1"/>
              <a:t>logging</a:t>
            </a:r>
            <a:r>
              <a:rPr lang="sv-FI" dirty="0"/>
              <a:t>, </a:t>
            </a:r>
            <a:r>
              <a:rPr lang="sv-FI" dirty="0" err="1"/>
              <a:t>dependency</a:t>
            </a:r>
            <a:r>
              <a:rPr lang="sv-FI" dirty="0"/>
              <a:t> </a:t>
            </a:r>
            <a:r>
              <a:rPr lang="sv-FI" dirty="0" err="1"/>
              <a:t>injection</a:t>
            </a:r>
            <a:r>
              <a:rPr lang="sv-FI" dirty="0"/>
              <a:t> (DI), </a:t>
            </a:r>
            <a:r>
              <a:rPr lang="sv-FI" dirty="0" err="1"/>
              <a:t>authentication</a:t>
            </a:r>
            <a:r>
              <a:rPr lang="sv-FI" dirty="0"/>
              <a:t> and </a:t>
            </a:r>
            <a:r>
              <a:rPr lang="sv-FI" dirty="0" err="1"/>
              <a:t>authorization</a:t>
            </a:r>
            <a:r>
              <a:rPr lang="sv-FI" dirty="0"/>
              <a:t>.</a:t>
            </a:r>
          </a:p>
          <a:p>
            <a:pPr marL="171450" indent="-171450">
              <a:buFontTx/>
              <a:buChar char="-"/>
            </a:pPr>
            <a:r>
              <a:rPr lang="en-FI" dirty="0"/>
              <a:t>Known programming model, 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g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o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</a:t>
            </a:r>
          </a:p>
          <a:p>
            <a:pPr marL="628650" lvl="1" indent="-171450">
              <a:buFontTx/>
              <a:buChar char="-"/>
            </a:pP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p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y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j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...</a:t>
            </a:r>
          </a:p>
          <a:p>
            <a:pPr marL="628650" lvl="1" indent="-171450">
              <a:buFontTx/>
              <a:buChar char="-"/>
            </a:pPr>
            <a:r>
              <a:rPr lang="en-FI" dirty="0"/>
              <a:t>Metapackage include all</a:t>
            </a:r>
          </a:p>
          <a:p>
            <a:pPr marL="171450" lvl="0" indent="-171450">
              <a:buFontTx/>
              <a:buChar char="-"/>
            </a:pPr>
            <a:r>
              <a:rPr lang="en-FI" dirty="0"/>
              <a:t>Client </a:t>
            </a:r>
            <a:r>
              <a:rPr lang="en-FI" dirty="0" err="1"/>
              <a:t>HttpClientFactory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 err="1"/>
              <a:t>egration</a:t>
            </a:r>
            <a:endParaRPr lang="en-FI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53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l</a:t>
            </a:r>
            <a:r>
              <a:rPr lang="en-FI" dirty="0"/>
              <a:t>y</a:t>
            </a:r>
          </a:p>
          <a:p>
            <a:r>
              <a:rPr lang="sv-FI" dirty="0" err="1"/>
              <a:t>Grpc.Net.Client</a:t>
            </a:r>
            <a:r>
              <a:rPr lang="sv-FI" dirty="0"/>
              <a:t> – A </a:t>
            </a:r>
            <a:r>
              <a:rPr lang="sv-FI" dirty="0" err="1"/>
              <a:t>gRPC</a:t>
            </a:r>
            <a:r>
              <a:rPr lang="sv-FI" dirty="0"/>
              <a:t> </a:t>
            </a:r>
            <a:r>
              <a:rPr lang="sv-FI" dirty="0" err="1"/>
              <a:t>client</a:t>
            </a:r>
            <a:r>
              <a:rPr lang="sv-FI" dirty="0"/>
              <a:t> for .NET </a:t>
            </a:r>
            <a:r>
              <a:rPr lang="sv-FI" dirty="0" err="1"/>
              <a:t>Core</a:t>
            </a:r>
            <a:r>
              <a:rPr lang="sv-FI" dirty="0"/>
              <a:t> </a:t>
            </a:r>
            <a:r>
              <a:rPr lang="sv-FI" dirty="0" err="1"/>
              <a:t>that</a:t>
            </a:r>
            <a:r>
              <a:rPr lang="sv-FI" dirty="0"/>
              <a:t> </a:t>
            </a:r>
            <a:r>
              <a:rPr lang="sv-FI" dirty="0" err="1"/>
              <a:t>builds</a:t>
            </a:r>
            <a:r>
              <a:rPr lang="sv-FI" dirty="0"/>
              <a:t> </a:t>
            </a:r>
            <a:r>
              <a:rPr lang="sv-FI" dirty="0" err="1"/>
              <a:t>upon</a:t>
            </a:r>
            <a:r>
              <a:rPr lang="sv-FI" dirty="0"/>
              <a:t> the </a:t>
            </a:r>
            <a:r>
              <a:rPr lang="sv-FI" dirty="0" err="1"/>
              <a:t>familiar</a:t>
            </a:r>
            <a:r>
              <a:rPr lang="sv-FI" dirty="0"/>
              <a:t> </a:t>
            </a:r>
            <a:r>
              <a:rPr lang="sv-FI" dirty="0" err="1"/>
              <a:t>HttpClient</a:t>
            </a:r>
            <a:r>
              <a:rPr lang="sv-FI" dirty="0"/>
              <a:t>. The </a:t>
            </a:r>
            <a:r>
              <a:rPr lang="sv-FI" dirty="0" err="1"/>
              <a:t>client</a:t>
            </a:r>
            <a:r>
              <a:rPr lang="sv-FI" dirty="0"/>
              <a:t> </a:t>
            </a:r>
            <a:r>
              <a:rPr lang="sv-FI" dirty="0" err="1"/>
              <a:t>uses</a:t>
            </a:r>
            <a:r>
              <a:rPr lang="sv-FI" dirty="0"/>
              <a:t> new HTTP/2 </a:t>
            </a:r>
            <a:r>
              <a:rPr lang="sv-FI" dirty="0" err="1"/>
              <a:t>functionality</a:t>
            </a:r>
            <a:r>
              <a:rPr lang="sv-FI" dirty="0"/>
              <a:t> in .NET </a:t>
            </a:r>
            <a:r>
              <a:rPr lang="sv-FI" dirty="0" err="1"/>
              <a:t>Core</a:t>
            </a:r>
            <a:r>
              <a:rPr lang="sv-FI" dirty="0"/>
              <a:t>.</a:t>
            </a:r>
          </a:p>
          <a:p>
            <a:r>
              <a:rPr lang="sv-FI" dirty="0" err="1"/>
              <a:t>Grpc.Net.ClientFactory</a:t>
            </a:r>
            <a:r>
              <a:rPr lang="sv-FI" dirty="0"/>
              <a:t> – </a:t>
            </a:r>
            <a:r>
              <a:rPr lang="sv-FI" dirty="0" err="1"/>
              <a:t>gRPC</a:t>
            </a:r>
            <a:r>
              <a:rPr lang="sv-FI" dirty="0"/>
              <a:t> </a:t>
            </a:r>
            <a:r>
              <a:rPr lang="sv-FI" dirty="0" err="1"/>
              <a:t>client</a:t>
            </a:r>
            <a:r>
              <a:rPr lang="sv-FI" dirty="0"/>
              <a:t> integration </a:t>
            </a:r>
            <a:r>
              <a:rPr lang="sv-FI" dirty="0" err="1"/>
              <a:t>with</a:t>
            </a:r>
            <a:r>
              <a:rPr lang="sv-FI" dirty="0"/>
              <a:t> </a:t>
            </a:r>
            <a:r>
              <a:rPr lang="sv-FI" dirty="0" err="1"/>
              <a:t>HttpClientFactory</a:t>
            </a:r>
            <a:r>
              <a:rPr lang="sv-FI" dirty="0"/>
              <a:t>. The </a:t>
            </a:r>
            <a:r>
              <a:rPr lang="sv-FI" dirty="0" err="1"/>
              <a:t>client</a:t>
            </a:r>
            <a:r>
              <a:rPr lang="sv-FI" dirty="0"/>
              <a:t> </a:t>
            </a:r>
            <a:r>
              <a:rPr lang="sv-FI" dirty="0" err="1"/>
              <a:t>factory</a:t>
            </a:r>
            <a:r>
              <a:rPr lang="sv-FI" dirty="0"/>
              <a:t> </a:t>
            </a:r>
            <a:r>
              <a:rPr lang="sv-FI" dirty="0" err="1"/>
              <a:t>allows</a:t>
            </a:r>
            <a:r>
              <a:rPr lang="sv-FI" dirty="0"/>
              <a:t> </a:t>
            </a:r>
            <a:r>
              <a:rPr lang="sv-FI" dirty="0" err="1"/>
              <a:t>gRPC</a:t>
            </a:r>
            <a:r>
              <a:rPr lang="sv-FI" dirty="0"/>
              <a:t> </a:t>
            </a:r>
            <a:r>
              <a:rPr lang="sv-FI" dirty="0" err="1"/>
              <a:t>clients</a:t>
            </a:r>
            <a:r>
              <a:rPr lang="sv-FI" dirty="0"/>
              <a:t> to be </a:t>
            </a:r>
            <a:r>
              <a:rPr lang="sv-FI" dirty="0" err="1"/>
              <a:t>centrally</a:t>
            </a:r>
            <a:r>
              <a:rPr lang="sv-FI" dirty="0"/>
              <a:t> </a:t>
            </a:r>
            <a:r>
              <a:rPr lang="sv-FI" dirty="0" err="1"/>
              <a:t>configured</a:t>
            </a:r>
            <a:r>
              <a:rPr lang="sv-FI" dirty="0"/>
              <a:t> and </a:t>
            </a:r>
            <a:r>
              <a:rPr lang="sv-FI" dirty="0" err="1"/>
              <a:t>injected</a:t>
            </a:r>
            <a:r>
              <a:rPr lang="sv-FI" dirty="0"/>
              <a:t> </a:t>
            </a:r>
            <a:r>
              <a:rPr lang="sv-FI" dirty="0" err="1"/>
              <a:t>into</a:t>
            </a:r>
            <a:r>
              <a:rPr lang="sv-FI" dirty="0"/>
              <a:t> </a:t>
            </a:r>
            <a:r>
              <a:rPr lang="sv-FI" dirty="0" err="1"/>
              <a:t>your</a:t>
            </a:r>
            <a:r>
              <a:rPr lang="sv-FI" dirty="0"/>
              <a:t> </a:t>
            </a:r>
            <a:r>
              <a:rPr lang="sv-FI" dirty="0" err="1"/>
              <a:t>app</a:t>
            </a:r>
            <a:r>
              <a:rPr lang="sv-FI" dirty="0"/>
              <a:t> </a:t>
            </a:r>
            <a:r>
              <a:rPr lang="sv-FI" dirty="0" err="1"/>
              <a:t>with</a:t>
            </a:r>
            <a:r>
              <a:rPr lang="sv-FI" dirty="0"/>
              <a:t> DI.</a:t>
            </a:r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75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9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m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e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011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9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dirty="0" err="1"/>
              <a:t>gRPC</a:t>
            </a:r>
            <a:r>
              <a:rPr lang="en-US" dirty="0"/>
              <a:t> channel provides a connection to a </a:t>
            </a:r>
            <a:r>
              <a:rPr lang="en-US" dirty="0" err="1"/>
              <a:t>gRPC</a:t>
            </a:r>
            <a:r>
              <a:rPr lang="en-US" dirty="0"/>
              <a:t> server on a specified host and port and is used when creating a client stub (or just “client” in some languages).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533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.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e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s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 </a:t>
            </a:r>
            <a:r>
              <a:rPr lang="sv-FI" dirty="0"/>
              <a:t>p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97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W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f </a:t>
            </a:r>
            <a:r>
              <a:rPr lang="sv-FI" dirty="0"/>
              <a:t>I</a:t>
            </a:r>
            <a:r>
              <a:rPr lang="en-FI" dirty="0"/>
              <a:t> </a:t>
            </a:r>
            <a:r>
              <a:rPr lang="sv-FI" dirty="0"/>
              <a:t>d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’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w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t </a:t>
            </a:r>
            <a:r>
              <a:rPr lang="sv-FI" dirty="0"/>
              <a:t>t</a:t>
            </a:r>
            <a:r>
              <a:rPr lang="en-FI" dirty="0"/>
              <a:t>o </a:t>
            </a:r>
            <a:r>
              <a:rPr lang="sv-FI" dirty="0"/>
              <a:t>l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r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u</a:t>
            </a:r>
            <a:r>
              <a:rPr lang="en-FI" dirty="0"/>
              <a:t>f? </a:t>
            </a:r>
            <a:r>
              <a:rPr lang="sv-FI" dirty="0"/>
              <a:t>I</a:t>
            </a:r>
            <a:r>
              <a:rPr lang="en-FI" dirty="0"/>
              <a:t> don’</a:t>
            </a:r>
            <a:r>
              <a:rPr lang="sv-FI" dirty="0"/>
              <a:t>t</a:t>
            </a:r>
            <a:r>
              <a:rPr lang="en-FI" dirty="0"/>
              <a:t> ca</a:t>
            </a:r>
            <a:r>
              <a:rPr lang="sv-FI" dirty="0"/>
              <a:t>r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b</a:t>
            </a:r>
            <a:r>
              <a:rPr lang="sv-FI" dirty="0"/>
              <a:t>o</a:t>
            </a:r>
            <a:r>
              <a:rPr lang="en-FI" dirty="0" err="1"/>
              <a:t>ut</a:t>
            </a:r>
            <a:r>
              <a:rPr lang="en-FI" dirty="0"/>
              <a:t> how my protos look?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622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o </a:t>
            </a:r>
            <a:r>
              <a:rPr lang="sv-FI" dirty="0"/>
              <a:t>w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 err="1"/>
              <a:t>ks</a:t>
            </a:r>
            <a:r>
              <a:rPr lang="en-FI" dirty="0"/>
              <a:t> with [</a:t>
            </a:r>
            <a:r>
              <a:rPr lang="sv-FI" dirty="0" err="1"/>
              <a:t>DataContract</a:t>
            </a:r>
            <a:r>
              <a:rPr lang="en-FI" dirty="0"/>
              <a:t>]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[</a:t>
            </a:r>
            <a:r>
              <a:rPr lang="sv-FI" dirty="0" err="1"/>
              <a:t>DataMember</a:t>
            </a:r>
            <a:r>
              <a:rPr lang="en-FI" dirty="0"/>
              <a:t>] (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O</a:t>
            </a:r>
            <a:r>
              <a:rPr lang="en-FI" dirty="0"/>
              <a:t>r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81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V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k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a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f Task (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r</a:t>
            </a:r>
            <a:r>
              <a:rPr lang="sv-FI" dirty="0"/>
              <a:t>e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Whys,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ValueTask</a:t>
            </a:r>
            <a:r>
              <a:rPr lang="en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sv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</a:t>
            </a:r>
            <a:r>
              <a:rPr lang="sv-FI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Toub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FI" dirty="0"/>
          </a:p>
          <a:p>
            <a:r>
              <a:rPr lang="en-FI" dirty="0"/>
              <a:t>Overall “better” feel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, more 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k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P</a:t>
            </a:r>
            <a:r>
              <a:rPr lang="sv-FI" dirty="0"/>
              <a:t>I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a</a:t>
            </a:r>
            <a:r>
              <a:rPr lang="en-FI" dirty="0"/>
              <a:t>n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e.</a:t>
            </a:r>
            <a:r>
              <a:rPr lang="sv-FI" dirty="0"/>
              <a:t>A</a:t>
            </a:r>
            <a:r>
              <a:rPr lang="en-FI" dirty="0"/>
              <a:t>p</a:t>
            </a:r>
            <a:r>
              <a:rPr lang="sv-FI" dirty="0"/>
              <a:t>i</a:t>
            </a:r>
            <a:r>
              <a:rPr lang="en-FI" dirty="0"/>
              <a:t>. </a:t>
            </a:r>
            <a:r>
              <a:rPr lang="sv-FI" dirty="0"/>
              <a:t>E</a:t>
            </a:r>
            <a:r>
              <a:rPr lang="en-FI" dirty="0"/>
              <a:t>.</a:t>
            </a:r>
            <a:r>
              <a:rPr lang="sv-FI" dirty="0"/>
              <a:t>g</a:t>
            </a:r>
            <a:r>
              <a:rPr lang="en-FI" dirty="0"/>
              <a:t>. 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m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33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73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52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 err="1"/>
              <a:t>ve</a:t>
            </a:r>
            <a:r>
              <a:rPr lang="en-FI" dirty="0"/>
              <a:t> bindings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70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H</a:t>
            </a:r>
            <a:r>
              <a:rPr lang="sv-FI" dirty="0"/>
              <a:t>o</a:t>
            </a:r>
            <a:r>
              <a:rPr lang="en-FI" dirty="0"/>
              <a:t>w </a:t>
            </a: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y have used </a:t>
            </a:r>
            <a:r>
              <a:rPr lang="en-FI" dirty="0" err="1"/>
              <a:t>gRPC</a:t>
            </a:r>
            <a:r>
              <a:rPr lang="en-FI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20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M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g</a:t>
            </a:r>
            <a:r>
              <a:rPr lang="sv-FI" dirty="0"/>
              <a:t>e</a:t>
            </a:r>
            <a:r>
              <a:rPr lang="en-FI" dirty="0"/>
              <a:t>d 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51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No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c</a:t>
            </a:r>
            <a:r>
              <a:rPr lang="sv-FI" dirty="0"/>
              <a:t>u</a:t>
            </a:r>
            <a:r>
              <a:rPr lang="en-FI" dirty="0"/>
              <a:t>l</a:t>
            </a:r>
            <a:r>
              <a:rPr lang="sv-FI" dirty="0"/>
              <a:t>a</a:t>
            </a:r>
            <a:r>
              <a:rPr lang="en-FI" dirty="0"/>
              <a:t>r 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s </a:t>
            </a:r>
            <a:r>
              <a:rPr lang="sv-FI" dirty="0"/>
              <a:t>f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l</a:t>
            </a:r>
            <a:r>
              <a:rPr lang="sv-FI" dirty="0"/>
              <a:t>i</a:t>
            </a:r>
            <a:r>
              <a:rPr lang="en-FI" dirty="0"/>
              <a:t>e</a:t>
            </a:r>
            <a:r>
              <a:rPr lang="sv-FI" dirty="0"/>
              <a:t>n</a:t>
            </a:r>
            <a:r>
              <a:rPr lang="en-FI" dirty="0"/>
              <a:t>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955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165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25 - 30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n</a:t>
            </a:r>
            <a:endParaRPr lang="en-FI" dirty="0"/>
          </a:p>
          <a:p>
            <a:r>
              <a:rPr lang="en-FI" dirty="0"/>
              <a:t>Demo 10min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35-40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n</a:t>
            </a:r>
            <a:endParaRPr lang="en-FI" dirty="0"/>
          </a:p>
          <a:p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cause it’s ASP.NET Core, we can host on App Services, 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g</a:t>
            </a:r>
            <a:r>
              <a:rPr lang="en-FI" dirty="0"/>
              <a:t>h</a:t>
            </a:r>
            <a:r>
              <a:rPr lang="sv-FI" dirty="0"/>
              <a:t>t</a:t>
            </a:r>
            <a:r>
              <a:rPr lang="en-FI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804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Http.sys is the kernel mode driver, in Windows, that handles HTTP requests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239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5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470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Browser APIs </a:t>
            </a:r>
            <a:r>
              <a:rPr lang="sv-FI" dirty="0" err="1"/>
              <a:t>can’t</a:t>
            </a:r>
            <a:r>
              <a:rPr lang="sv-FI" dirty="0"/>
              <a:t> call </a:t>
            </a:r>
            <a:r>
              <a:rPr lang="sv-FI" dirty="0" err="1"/>
              <a:t>gRPC</a:t>
            </a:r>
            <a:r>
              <a:rPr lang="sv-FI" dirty="0"/>
              <a:t> HTTP/2.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I</a:t>
            </a:r>
            <a:r>
              <a:rPr lang="en-US" dirty="0"/>
              <a:t>t is currently impossible to implement the HTTP/2 </a:t>
            </a:r>
            <a:r>
              <a:rPr lang="en-US" dirty="0" err="1"/>
              <a:t>gRPC</a:t>
            </a:r>
            <a:r>
              <a:rPr lang="en-US" dirty="0"/>
              <a:t> spec in the browser, as there is simply no browser API with enough fine-grained control over the requests.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 err="1"/>
              <a:t>gRPC</a:t>
            </a:r>
            <a:r>
              <a:rPr lang="sv-FI" dirty="0"/>
              <a:t>-Web offers a </a:t>
            </a:r>
            <a:r>
              <a:rPr lang="sv-FI" dirty="0" err="1"/>
              <a:t>compatible</a:t>
            </a:r>
            <a:r>
              <a:rPr lang="sv-FI" dirty="0"/>
              <a:t> alternative. </a:t>
            </a:r>
            <a:endParaRPr lang="en-FI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JavaScript SPAs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.NET </a:t>
            </a:r>
            <a:r>
              <a:rPr lang="sv-FI" dirty="0" err="1"/>
              <a:t>Blazor</a:t>
            </a:r>
            <a:r>
              <a:rPr lang="sv-FI" dirty="0"/>
              <a:t> Web </a:t>
            </a:r>
            <a:r>
              <a:rPr lang="sv-FI" dirty="0" err="1"/>
              <a:t>Assembly</a:t>
            </a:r>
            <a:r>
              <a:rPr lang="sv-FI" dirty="0"/>
              <a:t> </a:t>
            </a:r>
            <a:r>
              <a:rPr lang="sv-FI" dirty="0" err="1"/>
              <a:t>apps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en-US" dirty="0"/>
              <a:t>mall performance cost to </a:t>
            </a:r>
            <a:r>
              <a:rPr lang="en-US" dirty="0" err="1"/>
              <a:t>gRPC</a:t>
            </a:r>
            <a:r>
              <a:rPr lang="en-US" dirty="0"/>
              <a:t>-Web, and two </a:t>
            </a:r>
            <a:r>
              <a:rPr lang="en-US" dirty="0" err="1"/>
              <a:t>gRPC</a:t>
            </a:r>
            <a:r>
              <a:rPr lang="en-US" dirty="0"/>
              <a:t> features are no longer supported: </a:t>
            </a:r>
            <a:endParaRPr lang="en-FI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client streaming and bi-directional streaming. (server streaming is still supported!)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92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1.1 sends data as clear text, HTTP/2 is a binary protocol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Bro</a:t>
            </a:r>
            <a:r>
              <a:rPr lang="sv-FI" dirty="0"/>
              <a:t>w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 -&gt; 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l</a:t>
            </a:r>
            <a:r>
              <a:rPr lang="en-FI" dirty="0"/>
              <a:t>l </a:t>
            </a:r>
            <a:r>
              <a:rPr lang="sv-FI" dirty="0"/>
              <a:t>u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H</a:t>
            </a:r>
            <a:r>
              <a:rPr lang="en-FI" dirty="0"/>
              <a:t>T</a:t>
            </a:r>
            <a:r>
              <a:rPr lang="sv-FI" dirty="0"/>
              <a:t>T</a:t>
            </a:r>
            <a:r>
              <a:rPr lang="en-FI" dirty="0"/>
              <a:t>P/2 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h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f </a:t>
            </a:r>
            <a:r>
              <a:rPr lang="sv-FI" dirty="0"/>
              <a:t>b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s</a:t>
            </a:r>
            <a:r>
              <a:rPr lang="en-FI" dirty="0"/>
              <a:t>u</a:t>
            </a:r>
            <a:r>
              <a:rPr lang="sv-FI" dirty="0"/>
              <a:t>p</a:t>
            </a:r>
            <a:r>
              <a:rPr lang="en-FI" dirty="0"/>
              <a:t>p</a:t>
            </a:r>
            <a:r>
              <a:rPr lang="sv-FI" dirty="0"/>
              <a:t>o</a:t>
            </a:r>
            <a:r>
              <a:rPr lang="en-FI" dirty="0"/>
              <a:t>r</a:t>
            </a:r>
            <a:r>
              <a:rPr lang="sv-FI" dirty="0"/>
              <a:t>t</a:t>
            </a:r>
            <a:r>
              <a:rPr lang="en-FI" dirty="0"/>
              <a:t>s </a:t>
            </a:r>
            <a:r>
              <a:rPr lang="sv-FI" dirty="0"/>
              <a:t>i</a:t>
            </a:r>
            <a:r>
              <a:rPr lang="en-FI" dirty="0"/>
              <a:t>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Binary framing and compression. HTTP/2 protocol is compact and efficient both in sending and receiving.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Multiplexing of multiple HTTP/2 calls over a single TCP connection.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Streaming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gRPC</a:t>
            </a:r>
            <a:r>
              <a:rPr lang="en-FI" dirty="0"/>
              <a:t>-Web (</a:t>
            </a:r>
            <a:r>
              <a:rPr lang="en-US" dirty="0"/>
              <a:t>unary </a:t>
            </a:r>
            <a:r>
              <a:rPr lang="en-FI" dirty="0"/>
              <a:t>+ </a:t>
            </a:r>
            <a:r>
              <a:rPr lang="en-US" dirty="0"/>
              <a:t>server streaming</a:t>
            </a:r>
            <a:r>
              <a:rPr lang="en-FI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3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c</a:t>
            </a:r>
            <a:r>
              <a:rPr lang="sv-FI" dirty="0"/>
              <a:t>a</a:t>
            </a:r>
            <a:r>
              <a:rPr lang="en-FI" dirty="0"/>
              <a:t>u</a:t>
            </a:r>
            <a:r>
              <a:rPr lang="sv-FI" dirty="0"/>
              <a:t>s</a:t>
            </a:r>
            <a:r>
              <a:rPr lang="en-FI" dirty="0"/>
              <a:t>e </a:t>
            </a:r>
            <a:r>
              <a:rPr lang="sv-FI" dirty="0"/>
              <a:t>e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y</a:t>
            </a:r>
            <a:r>
              <a:rPr lang="en-FI" dirty="0"/>
              <a:t>t</a:t>
            </a:r>
            <a:r>
              <a:rPr lang="sv-FI" dirty="0"/>
              <a:t>h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g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a</a:t>
            </a:r>
            <a:r>
              <a:rPr lang="en-FI" dirty="0"/>
              <a:t>t </a:t>
            </a:r>
            <a:r>
              <a:rPr lang="sv-FI" dirty="0"/>
              <a:t>i</a:t>
            </a:r>
            <a:r>
              <a:rPr lang="en-FI" dirty="0"/>
              <a:t>s </a:t>
            </a:r>
            <a:r>
              <a:rPr lang="sv-FI" dirty="0"/>
              <a:t>o</a:t>
            </a:r>
            <a:r>
              <a:rPr lang="en-FI" dirty="0"/>
              <a:t>n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k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 err="1"/>
              <a:t>i</a:t>
            </a:r>
            <a:r>
              <a:rPr lang="sv-FI" dirty="0"/>
              <a:t>a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s </a:t>
            </a:r>
            <a:r>
              <a:rPr lang="sv-FI" dirty="0"/>
              <a:t>t</a:t>
            </a:r>
            <a:r>
              <a:rPr lang="en-FI" dirty="0"/>
              <a:t>r</a:t>
            </a:r>
            <a:r>
              <a:rPr lang="sv-FI" dirty="0"/>
              <a:t>u</a:t>
            </a:r>
            <a:r>
              <a:rPr lang="en-FI" dirty="0"/>
              <a:t>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41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o</a:t>
            </a:r>
            <a:r>
              <a:rPr lang="en-FI" dirty="0"/>
              <a:t>w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m</a:t>
            </a:r>
            <a:r>
              <a:rPr lang="en-FI" dirty="0"/>
              <a:t>m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i</a:t>
            </a:r>
            <a:r>
              <a:rPr lang="en-FI" dirty="0"/>
              <a:t>c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F</a:t>
            </a:r>
            <a:r>
              <a:rPr lang="en-FI" dirty="0"/>
              <a:t>o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Microsoft Message Queueing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.NET Binary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In</a:t>
            </a:r>
            <a:r>
              <a:rPr lang="sv-FI" dirty="0"/>
              <a:t>t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o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y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h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g</a:t>
            </a:r>
            <a:r>
              <a:rPr lang="sv-FI" dirty="0"/>
              <a:t>u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a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O</a:t>
            </a:r>
            <a:r>
              <a:rPr lang="sv-FI" dirty="0"/>
              <a:t>A</a:t>
            </a:r>
            <a:r>
              <a:rPr lang="en-FI" dirty="0"/>
              <a:t>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o</a:t>
            </a:r>
            <a:r>
              <a:rPr lang="en-FI" dirty="0"/>
              <a:t>w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l</a:t>
            </a:r>
            <a:r>
              <a:rPr lang="en-FI" dirty="0"/>
              <a:t>y (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s</a:t>
            </a:r>
            <a:r>
              <a:rPr lang="en-FI" dirty="0" err="1"/>
              <a:t>i</a:t>
            </a:r>
            <a:r>
              <a:rPr lang="sv-FI" dirty="0"/>
              <a:t>d</a:t>
            </a:r>
            <a:r>
              <a:rPr lang="en-FI" dirty="0"/>
              <a:t>e).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W</a:t>
            </a:r>
            <a:r>
              <a:rPr lang="en-FI" dirty="0"/>
              <a:t>C</a:t>
            </a:r>
            <a:r>
              <a:rPr lang="sv-FI" dirty="0"/>
              <a:t>F</a:t>
            </a:r>
            <a:r>
              <a:rPr lang="en-FI" dirty="0"/>
              <a:t> –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u</a:t>
            </a:r>
            <a:r>
              <a:rPr lang="en-FI" dirty="0"/>
              <a:t>c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 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d</a:t>
            </a:r>
            <a:r>
              <a:rPr lang="sv-FI" dirty="0"/>
              <a:t>y</a:t>
            </a:r>
            <a:r>
              <a:rPr lang="en-FI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Microsoft recommends porting to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ASP.NET Core </a:t>
            </a:r>
            <a:r>
              <a:rPr lang="en-US" dirty="0" err="1"/>
              <a:t>gRPC</a:t>
            </a:r>
            <a:r>
              <a:rPr lang="en-US" dirty="0"/>
              <a:t> for WCF Developers</a:t>
            </a:r>
            <a:r>
              <a:rPr lang="en-FI" dirty="0"/>
              <a:t> – Mark </a:t>
            </a:r>
            <a:r>
              <a:rPr lang="en-FI" dirty="0" err="1"/>
              <a:t>Rendle</a:t>
            </a:r>
            <a:r>
              <a:rPr lang="en-FI" dirty="0"/>
              <a:t> (</a:t>
            </a:r>
            <a:r>
              <a:rPr lang="sv-FI" dirty="0"/>
              <a:t>Visual</a:t>
            </a:r>
            <a:r>
              <a:rPr lang="en-FI" dirty="0"/>
              <a:t> </a:t>
            </a:r>
            <a:r>
              <a:rPr lang="sv-FI" dirty="0"/>
              <a:t>Re</a:t>
            </a:r>
            <a:r>
              <a:rPr lang="en-FI" dirty="0"/>
              <a:t>C</a:t>
            </a:r>
            <a:r>
              <a:rPr lang="sv-FI" dirty="0"/>
              <a:t>ode</a:t>
            </a:r>
            <a:r>
              <a:rPr lang="en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4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G</a:t>
            </a:r>
            <a:r>
              <a:rPr lang="en-US" dirty="0" err="1"/>
              <a:t>reat</a:t>
            </a:r>
            <a:r>
              <a:rPr lang="en-US" dirty="0"/>
              <a:t> for lightweight microservices where efficiency is critical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/>
              <a:t>E</a:t>
            </a:r>
            <a:r>
              <a:rPr lang="en-US" dirty="0" err="1"/>
              <a:t>xcellent</a:t>
            </a:r>
            <a:r>
              <a:rPr lang="en-US" dirty="0"/>
              <a:t> support for bi-directional streaming. </a:t>
            </a:r>
            <a:r>
              <a:rPr lang="en-US" dirty="0" err="1"/>
              <a:t>gRPC</a:t>
            </a:r>
            <a:r>
              <a:rPr lang="en-US" dirty="0"/>
              <a:t> services can push messages in real time without polling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sv-FI" dirty="0"/>
              <a:t>u</a:t>
            </a:r>
            <a:r>
              <a:rPr lang="en-FI" dirty="0"/>
              <a:t>p</a:t>
            </a:r>
            <a:r>
              <a:rPr lang="en-US" dirty="0"/>
              <a:t>ports most popular development languages, making it a good choice for multi-language environments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Mobile (</a:t>
            </a:r>
            <a:r>
              <a:rPr lang="sv-FI" dirty="0"/>
              <a:t>o</a:t>
            </a:r>
            <a:r>
              <a:rPr lang="en-FI" dirty="0"/>
              <a:t>r </a:t>
            </a:r>
            <a:r>
              <a:rPr lang="sv-FI" dirty="0"/>
              <a:t>e</a:t>
            </a:r>
            <a:r>
              <a:rPr lang="en-FI" dirty="0"/>
              <a:t>d</a:t>
            </a:r>
            <a:r>
              <a:rPr lang="sv-FI" dirty="0"/>
              <a:t>g</a:t>
            </a:r>
            <a:r>
              <a:rPr lang="en-FI" dirty="0"/>
              <a:t>e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) communicating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c</a:t>
            </a:r>
            <a:r>
              <a:rPr lang="en-FI" dirty="0"/>
              <a:t>l</a:t>
            </a:r>
            <a:r>
              <a:rPr lang="sv-FI" dirty="0"/>
              <a:t>o</a:t>
            </a:r>
            <a:r>
              <a:rPr lang="en-FI" dirty="0" err="1"/>
              <a:t>ud</a:t>
            </a:r>
            <a:r>
              <a:rPr lang="en-FI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836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8626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sv-FI" dirty="0"/>
              <a:t>i</a:t>
            </a: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e, </a:t>
            </a:r>
            <a:r>
              <a:rPr lang="en-FI" dirty="0" err="1"/>
              <a:t>protobuf</a:t>
            </a:r>
            <a:r>
              <a:rPr lang="en-FI" dirty="0"/>
              <a:t>-net can use Contract-first.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Protobuf</a:t>
            </a:r>
            <a:r>
              <a:rPr lang="en-FI" dirty="0"/>
              <a:t>-net has “better API”, </a:t>
            </a:r>
            <a:r>
              <a:rPr lang="sv-FI" dirty="0"/>
              <a:t>e</a:t>
            </a:r>
            <a:r>
              <a:rPr lang="en-FI" dirty="0"/>
              <a:t>.</a:t>
            </a:r>
            <a:r>
              <a:rPr lang="sv-FI" dirty="0"/>
              <a:t>g</a:t>
            </a:r>
            <a:r>
              <a:rPr lang="en-FI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y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u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a</a:t>
            </a:r>
            <a:r>
              <a:rPr lang="en-FI" dirty="0" err="1"/>
              <a:t>ble</a:t>
            </a:r>
            <a:r>
              <a:rPr lang="en-FI" dirty="0"/>
              <a:t> vs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y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m 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dirty="0" err="1"/>
              <a:t>ValueTask</a:t>
            </a:r>
            <a:r>
              <a:rPr lang="en-FI" dirty="0"/>
              <a:t> vs Task (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 err="1"/>
              <a:t>i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z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s</a:t>
            </a:r>
            <a:r>
              <a:rPr lang="en-FI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dirty="0"/>
              <a:t>E.g. </a:t>
            </a:r>
            <a:r>
              <a:rPr lang="en-FI" dirty="0" err="1"/>
              <a:t>ServiceStack</a:t>
            </a:r>
            <a:r>
              <a:rPr lang="en-FI" dirty="0"/>
              <a:t>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 uses </a:t>
            </a:r>
            <a:r>
              <a:rPr lang="en-FI" dirty="0" err="1"/>
              <a:t>Protobuf</a:t>
            </a:r>
            <a:r>
              <a:rPr lang="en-FI" dirty="0"/>
              <a:t>-net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757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4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Developer Productivity and </a:t>
            </a:r>
            <a:r>
              <a:rPr lang="en-US" sz="1200" dirty="0" err="1"/>
              <a:t>Performanc</a:t>
            </a:r>
            <a:r>
              <a:rPr lang="en-FI" sz="1200" dirty="0"/>
              <a:t>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Born from Stubby (</a:t>
            </a:r>
            <a:r>
              <a:rPr lang="en-FI" dirty="0" err="1"/>
              <a:t>Googl</a:t>
            </a:r>
            <a:r>
              <a:rPr lang="sv-FI" dirty="0"/>
              <a:t>e</a:t>
            </a:r>
            <a:r>
              <a:rPr lang="en-FI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Announced in 2015 (</a:t>
            </a:r>
            <a:r>
              <a:rPr lang="sv-FI" dirty="0"/>
              <a:t>R</a:t>
            </a:r>
            <a:r>
              <a:rPr lang="en-FI" dirty="0" err="1"/>
              <a:t>eleased</a:t>
            </a:r>
            <a:r>
              <a:rPr lang="en-FI" dirty="0"/>
              <a:t> in 2016)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gRPC</a:t>
            </a:r>
            <a:r>
              <a:rPr lang="en-FI" dirty="0"/>
              <a:t> Remote Procedure Calls (recursive acronym)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'g' stands for something different every </a:t>
            </a:r>
            <a:r>
              <a:rPr lang="en-US" dirty="0" err="1"/>
              <a:t>gRPC</a:t>
            </a:r>
            <a:r>
              <a:rPr lang="en-US" dirty="0"/>
              <a:t> release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.NET ecosystem </a:t>
            </a:r>
            <a:r>
              <a:rPr lang="sv-FI" dirty="0"/>
              <a:t>s</a:t>
            </a:r>
            <a:r>
              <a:rPr lang="en-FI" dirty="0" err="1"/>
              <a:t>ince</a:t>
            </a:r>
            <a:r>
              <a:rPr lang="en-FI" dirty="0"/>
              <a:t> beginning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sz="1200" dirty="0"/>
              <a:t>Cloud Native Computing Foundation project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HTTP/2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dirty="0"/>
              <a:t>C++, </a:t>
            </a:r>
            <a:r>
              <a:rPr lang="sv-FI" dirty="0"/>
              <a:t>J</a:t>
            </a:r>
            <a:r>
              <a:rPr lang="en-FI" dirty="0"/>
              <a:t>a</a:t>
            </a:r>
            <a:r>
              <a:rPr lang="sv-FI" dirty="0"/>
              <a:t>v</a:t>
            </a:r>
            <a:r>
              <a:rPr lang="en-FI" dirty="0"/>
              <a:t>a, 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j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-</a:t>
            </a:r>
            <a:r>
              <a:rPr lang="sv-FI" dirty="0"/>
              <a:t>C</a:t>
            </a:r>
            <a:r>
              <a:rPr lang="en-FI" dirty="0"/>
              <a:t>, </a:t>
            </a:r>
            <a:r>
              <a:rPr lang="sv-FI" dirty="0"/>
              <a:t>P</a:t>
            </a:r>
            <a:r>
              <a:rPr lang="en-FI" dirty="0"/>
              <a:t>y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o</a:t>
            </a:r>
            <a:r>
              <a:rPr lang="en-FI" dirty="0"/>
              <a:t>n, </a:t>
            </a:r>
            <a:r>
              <a:rPr lang="sv-FI" dirty="0"/>
              <a:t>R</a:t>
            </a:r>
            <a:r>
              <a:rPr lang="en-FI" dirty="0"/>
              <a:t>u</a:t>
            </a:r>
            <a:r>
              <a:rPr lang="sv-FI" dirty="0"/>
              <a:t>b</a:t>
            </a:r>
            <a:r>
              <a:rPr lang="en-FI" dirty="0"/>
              <a:t>y, </a:t>
            </a:r>
            <a:r>
              <a:rPr lang="sv-FI" dirty="0"/>
              <a:t>G</a:t>
            </a:r>
            <a:r>
              <a:rPr lang="en-FI" dirty="0"/>
              <a:t>o, </a:t>
            </a:r>
            <a:r>
              <a:rPr lang="sv-FI" dirty="0"/>
              <a:t>C</a:t>
            </a:r>
            <a:r>
              <a:rPr lang="en-FI" dirty="0"/>
              <a:t>#,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2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29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Google's data interchange format</a:t>
            </a:r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sz="1200" dirty="0"/>
              <a:t>Serialization of structured data</a:t>
            </a:r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i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l</a:t>
            </a:r>
            <a:r>
              <a:rPr lang="sv-FI" dirty="0"/>
              <a:t>y</a:t>
            </a:r>
            <a:r>
              <a:rPr lang="en-FI" dirty="0"/>
              <a:t>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u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d </a:t>
            </a:r>
            <a:r>
              <a:rPr lang="sv-FI" dirty="0"/>
              <a:t>a</a:t>
            </a:r>
            <a:r>
              <a:rPr lang="en-FI" dirty="0"/>
              <a:t>t </a:t>
            </a:r>
            <a:r>
              <a:rPr lang="sv-FI" dirty="0"/>
              <a:t>G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g</a:t>
            </a:r>
            <a:r>
              <a:rPr lang="sv-FI" dirty="0"/>
              <a:t>l</a:t>
            </a:r>
            <a:r>
              <a:rPr lang="en-FI" dirty="0"/>
              <a:t>e, </a:t>
            </a:r>
            <a:r>
              <a:rPr lang="sv-FI" dirty="0"/>
              <a:t>o</a:t>
            </a:r>
            <a:r>
              <a:rPr lang="en-FI" dirty="0"/>
              <a:t>p</a:t>
            </a:r>
            <a:r>
              <a:rPr lang="sv-FI" dirty="0"/>
              <a:t>e</a:t>
            </a:r>
            <a:r>
              <a:rPr lang="en-FI" dirty="0"/>
              <a:t>n-sourced 2008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A</a:t>
            </a:r>
            <a:r>
              <a:rPr lang="en-US" dirty="0"/>
              <a:t> language-neutral, platform-neutral extensible mechanism for serializing structured data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Supported by a wide range of programming languages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C++, Java, Objective-C, Python, Ruby, Go, C#,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 err="1"/>
              <a:t>Protobuf</a:t>
            </a:r>
            <a:r>
              <a:rPr lang="en-FI" dirty="0"/>
              <a:t>-net (Marc </a:t>
            </a:r>
            <a:r>
              <a:rPr lang="en-FI" dirty="0" err="1"/>
              <a:t>Gravell</a:t>
            </a:r>
            <a:r>
              <a:rPr lang="en-FI" dirty="0"/>
              <a:t>), </a:t>
            </a:r>
            <a:r>
              <a:rPr lang="en-FI" dirty="0" err="1"/>
              <a:t>protobuf</a:t>
            </a:r>
            <a:r>
              <a:rPr lang="en-FI" dirty="0"/>
              <a:t>-</a:t>
            </a:r>
            <a:r>
              <a:rPr lang="sv-FI" dirty="0"/>
              <a:t>c</a:t>
            </a:r>
            <a:r>
              <a:rPr lang="en-FI" dirty="0"/>
              <a:t>s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p-</a:t>
            </a:r>
            <a:r>
              <a:rPr lang="sv-FI" dirty="0"/>
              <a:t>p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t (Jon Skeet </a:t>
            </a:r>
            <a:r>
              <a:rPr lang="sv-FI" dirty="0"/>
              <a:t>J</a:t>
            </a:r>
            <a:r>
              <a:rPr lang="en-FI" dirty="0"/>
              <a:t>a</a:t>
            </a:r>
            <a:r>
              <a:rPr lang="sv-FI" dirty="0"/>
              <a:t>v</a:t>
            </a:r>
            <a:r>
              <a:rPr lang="en-FI" dirty="0"/>
              <a:t>a </a:t>
            </a:r>
            <a:r>
              <a:rPr lang="sv-FI" dirty="0"/>
              <a:t>p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t), later </a:t>
            </a:r>
            <a:r>
              <a:rPr lang="en-FI" dirty="0" err="1"/>
              <a:t>Google.Protobuf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9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I</a:t>
            </a:r>
            <a:r>
              <a:rPr lang="sv-FI" dirty="0"/>
              <a:t>n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f</a:t>
            </a:r>
            <a:r>
              <a:rPr lang="en-FI" dirty="0"/>
              <a:t>a</a:t>
            </a:r>
            <a:r>
              <a:rPr lang="sv-FI" dirty="0"/>
              <a:t>c</a:t>
            </a:r>
            <a:r>
              <a:rPr lang="en-FI" dirty="0"/>
              <a:t>e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c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g</a:t>
            </a:r>
            <a:r>
              <a:rPr lang="sv-FI" dirty="0"/>
              <a:t>u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 = </a:t>
            </a:r>
            <a:r>
              <a:rPr lang="sv-FI" dirty="0"/>
              <a:t>S</a:t>
            </a:r>
            <a:r>
              <a:rPr lang="en-FI" dirty="0"/>
              <a:t>c</a:t>
            </a:r>
            <a:r>
              <a:rPr lang="sv-FI" dirty="0"/>
              <a:t>h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Generated to C#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No magic.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3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9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9181-4554-446E-89E1-23530B5ED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ABE1F-C6A2-4470-9B49-075A4438F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2AB77-D477-4EA6-9EF3-B26C439A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33DA3-0801-44CF-9979-9CB01D03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C5B6E-0F0C-4696-AE3F-292C53EA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7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F9B0-58D2-4D0A-B7A0-3C5BFC1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25333-DB1E-47F7-BCEF-796F02D8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C6DB-3BD7-48B7-A87C-0E448D2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9E05-2AEC-4ED5-97FA-ED818835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7DCCB-52AE-40FF-857C-4401F0D0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75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6DED3-5754-46C6-B283-84F319DF7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BD868-C276-462F-89B1-9FF11C75B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F7855-C571-450D-80F1-ED82BA5C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461A-E606-41EB-91E8-2CFBC5A5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620A-7102-4A08-B790-E3CD9802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6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9EE1-1A2C-4EFF-BAF1-E3E2D1D7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6D761-046B-4376-A136-5842CFA0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7044-4676-4D36-9AC1-4B67A8C4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5BF1-0005-42BF-B613-06A29DAF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62A0-AFBF-46F3-A262-FDE926F0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6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2AB9-C561-40C7-A898-3775658B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B361D-FCEF-4DEF-87A3-3D163E45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329F-7625-4DE1-AF71-49480D4D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37E7-0A14-4A56-9AA0-21906311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D747-A51D-4663-A652-58E043D0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7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0636-2106-4B3E-B231-39A38E47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F856-6A16-4927-B719-DB6DDA48E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2A290-2805-476A-ACEC-E8D68AC4C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9E758-1960-4ED9-9113-173938F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A550B-DB17-4128-96A6-28973CA4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3673B-363D-47C7-8DCA-58D0B066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9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D007-BAD5-4D50-8050-45A9CB0B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B33C-B8C0-4BCC-9D38-C6DD750E9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3A916-0F84-4834-9425-1DA347A37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35615-9586-46D6-A7DA-2C7A78DBE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53335-8A1A-463E-9CF7-B3C0B62C4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3C8A0-3DC3-4465-AB03-1FE70E3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21539-7B1B-45CD-96AE-C4DB8CC2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1AA32-D61F-4A89-8A26-AAEE0DE9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05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6568-1E53-47D7-B431-DC00BF3D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9A276-E6DB-4C48-BFAB-4B129B04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C0DE5-7DBE-4A12-BFB0-129C40F1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6871-6F43-4E5F-80F8-D5AF4256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1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2CE31-62C8-477C-9294-52A3386C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31B81-D309-4C7D-A6E2-C0C4C3EA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8EEA1-684D-47B3-9DC2-B594CC59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7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AE27-5772-4311-B714-3E4ECFEC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2746-3BA1-4DE4-A602-9F694BA4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832F-0A61-4E57-9DB4-77F0ED9A3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10D62-D248-46ED-90E3-896FF2DF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17607-85F3-435A-B06D-28B68D5A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8473C-20D5-4AB0-B4D4-4C732789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7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CD18-3BC1-4D70-9364-DD3D0325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242F3-F999-489B-9E29-5BFB894E1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250CD-2FB0-47E3-9CD6-3969CFDC5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67A42-D132-4257-B445-0AB6DA13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B86D6-CA61-42D2-A331-76DE2960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1875C-6178-42B6-A72E-9F442D65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4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D58C-33E1-4FD2-A8E2-1EBBD5C5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DCFE-6184-4620-ACC2-77EC658E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00DB-ACBC-474A-9D70-958E2797F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FAB-273C-4755-8002-40C9EB8FF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596A-5BBA-4A2E-8297-3303D7A22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11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Remote_procedure_call&amp;oldid=93541144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E456E5-15EB-42A4-A0F9-359B79D0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2000" y="4149000"/>
            <a:ext cx="4645250" cy="1800000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FI" sz="3600" dirty="0"/>
              <a:t>A </a:t>
            </a:r>
            <a:r>
              <a:rPr lang="sv-FI" sz="3600" dirty="0"/>
              <a:t>l</a:t>
            </a:r>
            <a:r>
              <a:rPr lang="en-FI" sz="3600" dirty="0"/>
              <a:t>o</a:t>
            </a:r>
            <a:r>
              <a:rPr lang="sv-FI" sz="3600" dirty="0"/>
              <a:t>v</a:t>
            </a:r>
            <a:r>
              <a:rPr lang="en-FI" sz="3600" dirty="0"/>
              <a:t>e </a:t>
            </a:r>
            <a:r>
              <a:rPr lang="sv-FI" sz="3600" dirty="0"/>
              <a:t>s</a:t>
            </a:r>
            <a:r>
              <a:rPr lang="en-FI" sz="3600" dirty="0"/>
              <a:t>t</a:t>
            </a:r>
            <a:r>
              <a:rPr lang="sv-FI" sz="3600" dirty="0"/>
              <a:t>o</a:t>
            </a:r>
            <a:r>
              <a:rPr lang="en-FI" sz="3600" dirty="0"/>
              <a:t>r</a:t>
            </a:r>
            <a:r>
              <a:rPr lang="sv-FI" sz="3600" dirty="0"/>
              <a:t>y</a:t>
            </a:r>
            <a:endParaRPr lang="en-FI" sz="3600" dirty="0"/>
          </a:p>
          <a:p>
            <a:pPr algn="l"/>
            <a:endParaRPr lang="en-FI" sz="3600" dirty="0"/>
          </a:p>
          <a:p>
            <a:pPr algn="l"/>
            <a:r>
              <a:rPr lang="en-FI" sz="2300" dirty="0"/>
              <a:t>M</a:t>
            </a:r>
            <a:r>
              <a:rPr lang="sv-FI" sz="2300" dirty="0"/>
              <a:t>a</a:t>
            </a:r>
            <a:r>
              <a:rPr lang="en-FI" sz="2300" dirty="0"/>
              <a:t>r</a:t>
            </a:r>
            <a:r>
              <a:rPr lang="sv-FI" sz="2300" dirty="0"/>
              <a:t>t</a:t>
            </a:r>
            <a:r>
              <a:rPr lang="en-FI" sz="2300" dirty="0" err="1"/>
              <a:t>i</a:t>
            </a:r>
            <a:r>
              <a:rPr lang="sv-FI" sz="2300" dirty="0"/>
              <a:t>n</a:t>
            </a:r>
            <a:r>
              <a:rPr lang="en-FI" sz="2300" dirty="0"/>
              <a:t> </a:t>
            </a:r>
            <a:r>
              <a:rPr lang="sv-FI" sz="2300" dirty="0"/>
              <a:t>B</a:t>
            </a:r>
            <a:r>
              <a:rPr lang="en-FI" sz="2300" dirty="0" err="1"/>
              <a:t>jörkström</a:t>
            </a:r>
            <a:endParaRPr lang="en-FI" sz="2300" dirty="0"/>
          </a:p>
          <a:p>
            <a:pPr algn="l"/>
            <a:r>
              <a:rPr lang="en-FI" sz="2300" dirty="0"/>
              <a:t>S</a:t>
            </a:r>
            <a:r>
              <a:rPr lang="sv-FI" sz="2300" dirty="0"/>
              <a:t>w</a:t>
            </a:r>
            <a:r>
              <a:rPr lang="en-FI" sz="2300" dirty="0"/>
              <a:t>e</a:t>
            </a:r>
            <a:r>
              <a:rPr lang="sv-FI" sz="2300" dirty="0"/>
              <a:t>t</a:t>
            </a:r>
            <a:r>
              <a:rPr lang="en-FI" sz="2300" dirty="0"/>
              <a:t>u</a:t>
            </a:r>
            <a:r>
              <a:rPr lang="sv-FI" sz="2300" dirty="0"/>
              <a:t>g</a:t>
            </a:r>
            <a:r>
              <a:rPr lang="en-FI" sz="2300" dirty="0"/>
              <a:t>g 2020</a:t>
            </a:r>
            <a:endParaRPr lang="en-GB" sz="23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9A4B3-4197-4771-B715-0CC657C8C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4" r="2497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BEDFF95-2802-4524-B755-E058D75DC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91" y="2622758"/>
            <a:ext cx="3295225" cy="14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8B69675-38B4-44F4-B15B-AC2BAC276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8000" y="2748737"/>
            <a:ext cx="1296000" cy="1296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A5BB2A7-D855-4BC5-974A-A6A1E6BDF720}"/>
              </a:ext>
            </a:extLst>
          </p:cNvPr>
          <p:cNvSpPr txBox="1">
            <a:spLocks/>
          </p:cNvSpPr>
          <p:nvPr/>
        </p:nvSpPr>
        <p:spPr>
          <a:xfrm>
            <a:off x="9696000" y="2983533"/>
            <a:ext cx="720000" cy="890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FI" sz="5400" dirty="0"/>
              <a:t>&amp;</a:t>
            </a:r>
            <a:endParaRPr lang="en-GB" sz="5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72BC-5807-4CB2-B06A-8CDD9041C5C9}"/>
              </a:ext>
            </a:extLst>
          </p:cNvPr>
          <p:cNvGrpSpPr/>
          <p:nvPr/>
        </p:nvGrpSpPr>
        <p:grpSpPr>
          <a:xfrm>
            <a:off x="10067476" y="6053263"/>
            <a:ext cx="1860445" cy="725134"/>
            <a:chOff x="984000" y="5130911"/>
            <a:chExt cx="1860445" cy="72513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E01C1E8-E562-4E3C-8110-E816E161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F529CD-F408-465C-8FC2-0C58769FF9E0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6FEA8-980D-4215-B156-4FDD2E323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7868" y="6187905"/>
            <a:ext cx="471467" cy="471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4ECAC-61AD-487D-A6EF-94041CD82D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4331" y="5055180"/>
            <a:ext cx="2298413" cy="9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39C50B7-CA04-426A-ACD7-090FE833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12787" y="2243738"/>
            <a:ext cx="6639005" cy="35116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5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1167-02E1-425C-BB85-62C4BA475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31262" y="1091133"/>
            <a:ext cx="7161519" cy="10834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F7EA2-71F7-4BEE-85CE-65C62921A697}"/>
              </a:ext>
            </a:extLst>
          </p:cNvPr>
          <p:cNvSpPr/>
          <p:nvPr/>
        </p:nvSpPr>
        <p:spPr>
          <a:xfrm>
            <a:off x="2431262" y="4441372"/>
            <a:ext cx="6397694" cy="12563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0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1BC7EE-3C14-471E-8F6E-CC6FF2AF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-266700"/>
            <a:ext cx="1141476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29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8D2CB92-CC79-4D0E-925A-6F43E6F97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20472" y="991241"/>
            <a:ext cx="5025358" cy="348086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5989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877" y="883920"/>
            <a:ext cx="9834246" cy="5090160"/>
          </a:xfrm>
        </p:spPr>
      </p:pic>
    </p:spTree>
    <p:extLst>
      <p:ext uri="{BB962C8B-B14F-4D97-AF65-F5344CB8AC3E}">
        <p14:creationId xmlns:p14="http://schemas.microsoft.com/office/powerpoint/2010/main" val="3297582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9C816-14CC-4592-8193-7F0C42C5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" y="22860"/>
            <a:ext cx="11871960" cy="6812280"/>
          </a:xfrm>
        </p:spPr>
      </p:pic>
    </p:spTree>
    <p:extLst>
      <p:ext uri="{BB962C8B-B14F-4D97-AF65-F5344CB8AC3E}">
        <p14:creationId xmlns:p14="http://schemas.microsoft.com/office/powerpoint/2010/main" val="4015398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dirty="0" err="1"/>
              <a:t>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C</a:t>
            </a:r>
            <a:r>
              <a:rPr lang="sv-FI" sz="1600" b="1" dirty="0">
                <a:solidFill>
                  <a:srgbClr val="000000"/>
                </a:solidFill>
              </a:rPr>
              <a:t>o</a:t>
            </a:r>
            <a:r>
              <a:rPr lang="en-FI" sz="1600" b="1" dirty="0">
                <a:solidFill>
                  <a:srgbClr val="000000"/>
                </a:solidFill>
              </a:rPr>
              <a:t>r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C</a:t>
            </a:r>
            <a:r>
              <a:rPr lang="sv-FI" sz="1600" b="1" dirty="0">
                <a:solidFill>
                  <a:srgbClr val="000000"/>
                </a:solidFill>
              </a:rPr>
              <a:t>o</a:t>
            </a:r>
            <a:r>
              <a:rPr lang="en-FI" sz="1600" b="1" dirty="0">
                <a:solidFill>
                  <a:srgbClr val="000000"/>
                </a:solidFill>
              </a:rPr>
              <a:t>r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4F863F0-D7D0-443E-A68F-CA0BF7C0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66" y="1566355"/>
            <a:ext cx="2150645" cy="21506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7F8894D8-1258-49AA-B295-457EBA1BE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366" y="3041768"/>
            <a:ext cx="647619" cy="647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72FB4F-C38D-42CC-BCBA-5A6A4F6D7036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r>
              <a:rPr lang="en-US" sz="2400" dirty="0"/>
              <a:t>Freelance Software Developer</a:t>
            </a:r>
            <a:endParaRPr lang="en-FI" sz="2400" dirty="0"/>
          </a:p>
          <a:p>
            <a:pPr algn="ctr"/>
            <a:r>
              <a:rPr lang="en-US" sz="2400" dirty="0"/>
              <a:t>OSS Maintainer &amp; Contributor</a:t>
            </a:r>
          </a:p>
          <a:p>
            <a:pPr algn="ctr"/>
            <a:r>
              <a:rPr lang="en-US" sz="2400" dirty="0"/>
              <a:t>Microsoft MVP</a:t>
            </a:r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6E8A37-E9B8-4FFA-AD53-98EDDBAA34A9}"/>
              </a:ext>
            </a:extLst>
          </p:cNvPr>
          <p:cNvGrpSpPr/>
          <p:nvPr/>
        </p:nvGrpSpPr>
        <p:grpSpPr>
          <a:xfrm>
            <a:off x="7602133" y="1559910"/>
            <a:ext cx="2150644" cy="2150645"/>
            <a:chOff x="9561356" y="2203721"/>
            <a:chExt cx="2150644" cy="2150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90F115-59C6-440D-A5C4-C3DF676B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98972" y="2542260"/>
              <a:ext cx="1475413" cy="1473568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2ED758-939A-4174-98D5-424943CEA7EC}"/>
                </a:ext>
              </a:extLst>
            </p:cNvPr>
            <p:cNvSpPr/>
            <p:nvPr/>
          </p:nvSpPr>
          <p:spPr>
            <a:xfrm>
              <a:off x="9561356" y="2203721"/>
              <a:ext cx="2150644" cy="2150645"/>
            </a:xfrm>
            <a:prstGeom prst="ellipse">
              <a:avLst/>
            </a:prstGeom>
            <a:noFill/>
            <a:ln w="63500" cap="rnd">
              <a:solidFill>
                <a:srgbClr val="33333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6612F-A413-45E0-B227-1210CBE73B8A}"/>
              </a:ext>
            </a:extLst>
          </p:cNvPr>
          <p:cNvGrpSpPr/>
          <p:nvPr/>
        </p:nvGrpSpPr>
        <p:grpSpPr>
          <a:xfrm>
            <a:off x="2449401" y="1566355"/>
            <a:ext cx="2150644" cy="2150645"/>
            <a:chOff x="1276678" y="4441677"/>
            <a:chExt cx="2150644" cy="2150645"/>
          </a:xfrm>
        </p:grpSpPr>
        <p:pic>
          <p:nvPicPr>
            <p:cNvPr id="27" name="Picture 2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ED6EF245-2B95-4399-9256-B3F5E85F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000" y="4869000"/>
              <a:ext cx="1296000" cy="1296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B2306B-2F39-43EF-9F0B-AED98EBF4D4F}"/>
                </a:ext>
              </a:extLst>
            </p:cNvPr>
            <p:cNvSpPr/>
            <p:nvPr/>
          </p:nvSpPr>
          <p:spPr>
            <a:xfrm>
              <a:off x="1276678" y="4441677"/>
              <a:ext cx="2150644" cy="2150645"/>
            </a:xfrm>
            <a:prstGeom prst="ellipse">
              <a:avLst/>
            </a:prstGeom>
            <a:noFill/>
            <a:ln w="63500" cap="rnd">
              <a:solidFill>
                <a:srgbClr val="33333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7AC721-FCC0-445B-A1DB-94CC302434B1}"/>
              </a:ext>
            </a:extLst>
          </p:cNvPr>
          <p:cNvSpPr/>
          <p:nvPr/>
        </p:nvSpPr>
        <p:spPr>
          <a:xfrm>
            <a:off x="2829145" y="694669"/>
            <a:ext cx="6533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FI" sz="3600" dirty="0"/>
              <a:t>M</a:t>
            </a:r>
            <a:r>
              <a:rPr lang="en-FI" sz="3600" dirty="0"/>
              <a:t>a</a:t>
            </a:r>
            <a:r>
              <a:rPr lang="sv-FI" sz="3600" dirty="0"/>
              <a:t>r</a:t>
            </a:r>
            <a:r>
              <a:rPr lang="en-FI" sz="3600" dirty="0"/>
              <a:t>t</a:t>
            </a:r>
            <a:r>
              <a:rPr lang="sv-FI" sz="3600" dirty="0"/>
              <a:t>i</a:t>
            </a:r>
            <a:r>
              <a:rPr lang="en-FI" sz="3600" dirty="0"/>
              <a:t>n </a:t>
            </a:r>
            <a:r>
              <a:rPr lang="sv-FI" sz="3600" dirty="0"/>
              <a:t>B</a:t>
            </a:r>
            <a:r>
              <a:rPr lang="en-FI" sz="3600" dirty="0"/>
              <a:t>j</a:t>
            </a:r>
            <a:r>
              <a:rPr lang="sv-FI" sz="3600" dirty="0"/>
              <a:t>ö</a:t>
            </a:r>
            <a:r>
              <a:rPr lang="en-FI" sz="3600" dirty="0"/>
              <a:t>r</a:t>
            </a:r>
            <a:r>
              <a:rPr lang="sv-FI" sz="3600" dirty="0"/>
              <a:t>k</a:t>
            </a:r>
            <a:r>
              <a:rPr lang="en-FI" sz="3600" dirty="0"/>
              <a:t>s</a:t>
            </a:r>
            <a:r>
              <a:rPr lang="sv-FI" sz="3600" dirty="0"/>
              <a:t>t</a:t>
            </a:r>
            <a:r>
              <a:rPr lang="en-FI" sz="3600" dirty="0"/>
              <a:t>r</a:t>
            </a:r>
            <a:r>
              <a:rPr lang="sv-FI" sz="3600" dirty="0"/>
              <a:t>ö</a:t>
            </a:r>
            <a:r>
              <a:rPr lang="en-FI" sz="3600" dirty="0"/>
              <a:t>m</a:t>
            </a:r>
            <a:endParaRPr lang="en-FI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7D7843-02D7-4D7C-9B01-06BD3F82D53B}"/>
              </a:ext>
            </a:extLst>
          </p:cNvPr>
          <p:cNvGrpSpPr/>
          <p:nvPr/>
        </p:nvGrpSpPr>
        <p:grpSpPr>
          <a:xfrm>
            <a:off x="7665987" y="4937827"/>
            <a:ext cx="1860445" cy="725134"/>
            <a:chOff x="984000" y="5130911"/>
            <a:chExt cx="1860445" cy="725134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E81F2DB-E8B9-4ABB-AB01-DAD9C96BA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E5C0BF-0B9C-4275-BB9D-71FBE51D0048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2ED63A-3DF5-41B1-AD58-380F5A4B17C5}"/>
              </a:ext>
            </a:extLst>
          </p:cNvPr>
          <p:cNvGrpSpPr/>
          <p:nvPr/>
        </p:nvGrpSpPr>
        <p:grpSpPr>
          <a:xfrm>
            <a:off x="2665567" y="5064092"/>
            <a:ext cx="1718312" cy="471467"/>
            <a:chOff x="1110833" y="5854411"/>
            <a:chExt cx="1718312" cy="471467"/>
          </a:xfrm>
        </p:grpSpPr>
        <p:pic>
          <p:nvPicPr>
            <p:cNvPr id="36" name="Picture 3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4306ECD-5964-4074-A55A-3D279BB2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33" y="5854411"/>
              <a:ext cx="471467" cy="47146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5818D2-7C12-4659-9D38-F6EE0BB21E4A}"/>
                </a:ext>
              </a:extLst>
            </p:cNvPr>
            <p:cNvSpPr/>
            <p:nvPr/>
          </p:nvSpPr>
          <p:spPr>
            <a:xfrm>
              <a:off x="1403885" y="5890906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FI" sz="2000" dirty="0"/>
                <a:t>@m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04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dirty="0"/>
              <a:t>Pu</a:t>
            </a:r>
            <a:r>
              <a:rPr lang="sv-FI" sz="5800" dirty="0"/>
              <a:t>t</a:t>
            </a:r>
            <a:r>
              <a:rPr lang="en-FI" sz="5800" dirty="0"/>
              <a:t>ting it al</a:t>
            </a:r>
            <a:r>
              <a:rPr lang="sv-FI" sz="5800" dirty="0"/>
              <a:t>l</a:t>
            </a:r>
            <a:r>
              <a:rPr lang="en-FI" sz="5800" dirty="0"/>
              <a:t> </a:t>
            </a:r>
            <a:r>
              <a:rPr lang="sv-FI" sz="5800" dirty="0"/>
              <a:t>t</a:t>
            </a:r>
            <a:r>
              <a:rPr lang="en-FI" sz="5800" dirty="0"/>
              <a:t>o</a:t>
            </a:r>
            <a:r>
              <a:rPr lang="sv-FI" sz="5800" dirty="0"/>
              <a:t>g</a:t>
            </a:r>
            <a:r>
              <a:rPr lang="en-FI" sz="5800" dirty="0"/>
              <a:t>e</a:t>
            </a:r>
            <a:r>
              <a:rPr lang="sv-FI" sz="5800" dirty="0"/>
              <a:t>t</a:t>
            </a:r>
            <a:r>
              <a:rPr lang="en-FI" sz="5800" dirty="0"/>
              <a:t>h</a:t>
            </a:r>
            <a:r>
              <a:rPr lang="sv-FI" sz="5800" dirty="0"/>
              <a:t>e</a:t>
            </a:r>
            <a:r>
              <a:rPr lang="en-FI" sz="5800" dirty="0"/>
              <a:t>r</a:t>
            </a:r>
            <a:br>
              <a:rPr lang="en-FI" sz="5800" dirty="0"/>
            </a:b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c.</a:t>
            </a:r>
            <a:r>
              <a:rPr lang="sv-FI" sz="5800" dirty="0"/>
              <a:t>C</a:t>
            </a:r>
            <a:r>
              <a:rPr lang="en-FI" sz="5800" dirty="0"/>
              <a:t>o</a:t>
            </a:r>
            <a:r>
              <a:rPr lang="sv-FI" sz="5800" dirty="0"/>
              <a:t>r</a:t>
            </a:r>
            <a:r>
              <a:rPr lang="en-FI" sz="5800" dirty="0"/>
              <a:t>e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0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-716280"/>
            <a:ext cx="10256520" cy="82905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5D6609-7542-40F0-B688-36F93ECD4083}"/>
              </a:ext>
            </a:extLst>
          </p:cNvPr>
          <p:cNvSpPr/>
          <p:nvPr/>
        </p:nvSpPr>
        <p:spPr>
          <a:xfrm>
            <a:off x="2249157" y="3609474"/>
            <a:ext cx="8098001" cy="2252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C1C09-60D5-4475-8AE2-B1EA4A7EB2BF}"/>
              </a:ext>
            </a:extLst>
          </p:cNvPr>
          <p:cNvSpPr/>
          <p:nvPr/>
        </p:nvSpPr>
        <p:spPr>
          <a:xfrm>
            <a:off x="2135259" y="996215"/>
            <a:ext cx="8098001" cy="14486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7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876300"/>
            <a:ext cx="8686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60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9240" y="586740"/>
            <a:ext cx="911352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40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980" y="-716280"/>
            <a:ext cx="10226040" cy="82905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304B7E-8D66-413C-B9EA-3528CB62AC5F}"/>
              </a:ext>
            </a:extLst>
          </p:cNvPr>
          <p:cNvSpPr/>
          <p:nvPr/>
        </p:nvSpPr>
        <p:spPr>
          <a:xfrm>
            <a:off x="2194561" y="3609474"/>
            <a:ext cx="8152598" cy="2252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A8ED0-9618-4CD0-8E6F-1D28E2E4767A}"/>
              </a:ext>
            </a:extLst>
          </p:cNvPr>
          <p:cNvSpPr/>
          <p:nvPr/>
        </p:nvSpPr>
        <p:spPr>
          <a:xfrm>
            <a:off x="2080663" y="996215"/>
            <a:ext cx="8152598" cy="14486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89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1021080"/>
            <a:ext cx="1136904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266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dirty="0"/>
              <a:t>Pu</a:t>
            </a:r>
            <a:r>
              <a:rPr lang="sv-FI" sz="5800" dirty="0"/>
              <a:t>t</a:t>
            </a:r>
            <a:r>
              <a:rPr lang="en-FI" sz="5800" dirty="0"/>
              <a:t>ting it al</a:t>
            </a:r>
            <a:r>
              <a:rPr lang="sv-FI" sz="5800" dirty="0"/>
              <a:t>l</a:t>
            </a:r>
            <a:r>
              <a:rPr lang="en-FI" sz="5800" dirty="0"/>
              <a:t> </a:t>
            </a:r>
            <a:r>
              <a:rPr lang="sv-FI" sz="5800" dirty="0"/>
              <a:t>t</a:t>
            </a:r>
            <a:r>
              <a:rPr lang="en-FI" sz="5800" dirty="0"/>
              <a:t>o</a:t>
            </a:r>
            <a:r>
              <a:rPr lang="sv-FI" sz="5800" dirty="0"/>
              <a:t>g</a:t>
            </a:r>
            <a:r>
              <a:rPr lang="en-FI" sz="5800" dirty="0"/>
              <a:t>e</a:t>
            </a:r>
            <a:r>
              <a:rPr lang="sv-FI" sz="5800" dirty="0"/>
              <a:t>t</a:t>
            </a:r>
            <a:r>
              <a:rPr lang="en-FI" sz="5800" dirty="0"/>
              <a:t>h</a:t>
            </a:r>
            <a:r>
              <a:rPr lang="sv-FI" sz="5800" dirty="0"/>
              <a:t>e</a:t>
            </a:r>
            <a:r>
              <a:rPr lang="en-FI" sz="5800" dirty="0"/>
              <a:t>r</a:t>
            </a:r>
            <a:br>
              <a:rPr lang="en-FI" sz="5800" dirty="0"/>
            </a:b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c-</a:t>
            </a:r>
            <a:r>
              <a:rPr lang="sv-FI" sz="5800" dirty="0"/>
              <a:t>d</a:t>
            </a:r>
            <a:r>
              <a:rPr lang="en-FI" sz="5800" dirty="0"/>
              <a:t>o</a:t>
            </a:r>
            <a:r>
              <a:rPr lang="sv-FI" sz="5800" dirty="0"/>
              <a:t>t</a:t>
            </a:r>
            <a:r>
              <a:rPr lang="en-FI" sz="5800" dirty="0"/>
              <a:t>n</a:t>
            </a:r>
            <a:r>
              <a:rPr lang="sv-FI" sz="5800" dirty="0"/>
              <a:t>e</a:t>
            </a:r>
            <a:r>
              <a:rPr lang="en-FI" sz="5800" dirty="0"/>
              <a:t>t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1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" y="15240"/>
            <a:ext cx="10149840" cy="684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97D7B2-6AF1-4241-A8E7-82EE43653AFB}"/>
              </a:ext>
            </a:extLst>
          </p:cNvPr>
          <p:cNvSpPr/>
          <p:nvPr/>
        </p:nvSpPr>
        <p:spPr>
          <a:xfrm>
            <a:off x="2194561" y="3955983"/>
            <a:ext cx="8152598" cy="11646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6C07-F921-4F61-B62F-A1F045F33029}"/>
              </a:ext>
            </a:extLst>
          </p:cNvPr>
          <p:cNvSpPr/>
          <p:nvPr/>
        </p:nvSpPr>
        <p:spPr>
          <a:xfrm>
            <a:off x="2080663" y="1835094"/>
            <a:ext cx="8152598" cy="106692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5A602F9-ABF1-4DD6-9DD9-8E288D468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00" y="2506889"/>
            <a:ext cx="3295225" cy="14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19F93D-A58E-450A-B6F5-C3574B4D5C07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US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368169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3860" y="-571500"/>
            <a:ext cx="1299972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198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" y="-281940"/>
            <a:ext cx="10774680" cy="74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96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560" y="-716280"/>
            <a:ext cx="10088880" cy="82905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3B0E5B-DF1F-46C7-9C0A-7C1BE2F982D1}"/>
              </a:ext>
            </a:extLst>
          </p:cNvPr>
          <p:cNvSpPr/>
          <p:nvPr/>
        </p:nvSpPr>
        <p:spPr>
          <a:xfrm>
            <a:off x="2194561" y="3609474"/>
            <a:ext cx="8152598" cy="2252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38965F-9092-4672-A957-CF477A725284}"/>
              </a:ext>
            </a:extLst>
          </p:cNvPr>
          <p:cNvSpPr/>
          <p:nvPr/>
        </p:nvSpPr>
        <p:spPr>
          <a:xfrm>
            <a:off x="2080663" y="996215"/>
            <a:ext cx="8152598" cy="14486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70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" y="1455420"/>
            <a:ext cx="1056132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1627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“C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FI" sz="5800" dirty="0"/>
              <a:t>first”</a:t>
            </a:r>
            <a:br>
              <a:rPr lang="en-FI" sz="5800" dirty="0"/>
            </a:br>
            <a:r>
              <a:rPr lang="en-FI" sz="5800" dirty="0"/>
              <a:t>with </a:t>
            </a:r>
            <a:r>
              <a:rPr lang="en-FI" sz="5800" dirty="0" err="1"/>
              <a:t>Protobuf</a:t>
            </a:r>
            <a:r>
              <a:rPr lang="en-FI" sz="5800" dirty="0"/>
              <a:t>-net.</a:t>
            </a: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00" y="22860"/>
            <a:ext cx="9067800" cy="6812280"/>
          </a:xfrm>
        </p:spPr>
      </p:pic>
    </p:spTree>
    <p:extLst>
      <p:ext uri="{BB962C8B-B14F-4D97-AF65-F5344CB8AC3E}">
        <p14:creationId xmlns:p14="http://schemas.microsoft.com/office/powerpoint/2010/main" val="30808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00" y="1173480"/>
            <a:ext cx="9067800" cy="4511040"/>
          </a:xfrm>
        </p:spPr>
      </p:pic>
    </p:spTree>
    <p:extLst>
      <p:ext uri="{BB962C8B-B14F-4D97-AF65-F5344CB8AC3E}">
        <p14:creationId xmlns:p14="http://schemas.microsoft.com/office/powerpoint/2010/main" val="19203986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40" y="876300"/>
            <a:ext cx="9799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511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04800"/>
            <a:ext cx="8458200" cy="6553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9FB63-BC77-4A93-A97E-D80FA4F0C87B}"/>
              </a:ext>
            </a:extLst>
          </p:cNvPr>
          <p:cNvSpPr/>
          <p:nvPr/>
        </p:nvSpPr>
        <p:spPr>
          <a:xfrm>
            <a:off x="2743198" y="5120640"/>
            <a:ext cx="6487429" cy="5678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85408-E6F0-48DC-A66E-7F52C287459A}"/>
              </a:ext>
            </a:extLst>
          </p:cNvPr>
          <p:cNvSpPr/>
          <p:nvPr/>
        </p:nvSpPr>
        <p:spPr>
          <a:xfrm>
            <a:off x="2743199" y="1472665"/>
            <a:ext cx="6631807" cy="32822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385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" y="-281940"/>
            <a:ext cx="10835640" cy="74218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EE597-8313-40BD-BEF9-762CA88294B2}"/>
              </a:ext>
            </a:extLst>
          </p:cNvPr>
          <p:cNvSpPr/>
          <p:nvPr/>
        </p:nvSpPr>
        <p:spPr>
          <a:xfrm>
            <a:off x="2088682" y="2897205"/>
            <a:ext cx="8547234" cy="28298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563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63D-ED04-476E-81EB-2A943D86B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834356"/>
            <a:ext cx="9525000" cy="40782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FI" i="1" dirty="0"/>
              <a:t>“</a:t>
            </a:r>
            <a:r>
              <a:rPr lang="en-US" i="1" dirty="0"/>
              <a:t>In distributed computing, a remote procedure call (RPC) is when a computer program causes a procedure (subroutine) to execute in a different address space (commonly on another computer on a shared network), which is coded as if it were a normal (local) procedure call, without the programmer explicitly coding the details for the remote interaction.</a:t>
            </a:r>
            <a:r>
              <a:rPr lang="en-FI" i="1" dirty="0"/>
              <a:t>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600" i="1" dirty="0"/>
              <a:t>Wikipedia contributors, "Remote procedure call," Wikipedia, The Free Encyclopedia, </a:t>
            </a:r>
            <a:r>
              <a:rPr lang="en-US" sz="1600" i="1" dirty="0">
                <a:hlinkClick r:id="rId3"/>
              </a:rPr>
              <a:t>https://en.wikipedia.org/w/index.php?title=Remote_procedure_call&amp;oldid=935411446</a:t>
            </a:r>
            <a:r>
              <a:rPr lang="en-US" sz="1600" i="1" dirty="0"/>
              <a:t> </a:t>
            </a:r>
            <a:br>
              <a:rPr lang="en-FI" sz="1600" i="1" dirty="0"/>
            </a:br>
            <a:r>
              <a:rPr lang="en-US" sz="1600" i="1" dirty="0"/>
              <a:t>(accessed January 30, 2020). 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52096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1021080"/>
            <a:ext cx="10911840" cy="4815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537B47-0CD2-4BE3-8EAB-0F726239D615}"/>
              </a:ext>
            </a:extLst>
          </p:cNvPr>
          <p:cNvSpPr/>
          <p:nvPr/>
        </p:nvSpPr>
        <p:spPr>
          <a:xfrm>
            <a:off x="1588167" y="4186989"/>
            <a:ext cx="8922620" cy="5678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27C2-AE6A-49F4-9E39-CFA70BD203AB}"/>
              </a:ext>
            </a:extLst>
          </p:cNvPr>
          <p:cNvSpPr/>
          <p:nvPr/>
        </p:nvSpPr>
        <p:spPr>
          <a:xfrm>
            <a:off x="1424539" y="2156058"/>
            <a:ext cx="7950467" cy="1588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3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260" y="1455420"/>
            <a:ext cx="10317480" cy="3947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4936C-B676-41CB-9716-1D1698000501}"/>
              </a:ext>
            </a:extLst>
          </p:cNvPr>
          <p:cNvSpPr/>
          <p:nvPr/>
        </p:nvSpPr>
        <p:spPr>
          <a:xfrm>
            <a:off x="1790299" y="3734602"/>
            <a:ext cx="8489482" cy="5678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3BC40E-349F-43EC-9AE3-AA6CAA8B0A4F}"/>
              </a:ext>
            </a:extLst>
          </p:cNvPr>
          <p:cNvSpPr/>
          <p:nvPr/>
        </p:nvSpPr>
        <p:spPr>
          <a:xfrm>
            <a:off x="1790299" y="2555507"/>
            <a:ext cx="8383604" cy="5678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64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</a:t>
            </a:r>
            <a:r>
              <a:rPr lang="en-FI" sz="5800" dirty="0"/>
              <a:t>Code-first”</a:t>
            </a:r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dirty="0" err="1"/>
              <a:t>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0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s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N</a:t>
            </a:r>
            <a:r>
              <a:rPr lang="en-FI" sz="1600" b="1" dirty="0">
                <a:solidFill>
                  <a:schemeClr val="tx1"/>
                </a:solidFill>
              </a:rPr>
              <a:t>a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v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A</a:t>
            </a:r>
            <a:r>
              <a:rPr lang="en-FI" sz="1600" b="1" dirty="0">
                <a:solidFill>
                  <a:srgbClr val="ACACAC"/>
                </a:solidFill>
              </a:rPr>
              <a:t>s</a:t>
            </a:r>
            <a:r>
              <a:rPr lang="sv-FI" sz="1600" b="1" dirty="0">
                <a:solidFill>
                  <a:srgbClr val="ACACAC"/>
                </a:solidFill>
              </a:rPr>
              <a:t>p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N</a:t>
            </a:r>
            <a:r>
              <a:rPr lang="en-FI" sz="1600" b="1" dirty="0">
                <a:solidFill>
                  <a:schemeClr val="tx1"/>
                </a:solidFill>
              </a:rPr>
              <a:t>a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v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s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N</a:t>
            </a:r>
            <a:r>
              <a:rPr lang="en-FI" sz="1600" b="1" dirty="0">
                <a:solidFill>
                  <a:srgbClr val="ACACAC"/>
                </a:solidFill>
              </a:rPr>
              <a:t>a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v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A</a:t>
            </a:r>
            <a:r>
              <a:rPr lang="en-FI" sz="1600" b="1" dirty="0">
                <a:solidFill>
                  <a:srgbClr val="ACACAC"/>
                </a:solidFill>
              </a:rPr>
              <a:t>s</a:t>
            </a:r>
            <a:r>
              <a:rPr lang="sv-FI" sz="1600" b="1" dirty="0">
                <a:solidFill>
                  <a:srgbClr val="ACACAC"/>
                </a:solidFill>
              </a:rPr>
              <a:t>p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N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r>
              <a:rPr lang="en-FI" sz="1600" b="1" dirty="0">
                <a:solidFill>
                  <a:srgbClr val="000000"/>
                </a:solidFill>
              </a:rPr>
              <a:t>t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sv-FI" sz="1600" b="1" dirty="0" err="1">
                <a:solidFill>
                  <a:srgbClr val="000000"/>
                </a:solidFill>
              </a:rPr>
              <a:t>Cl</a:t>
            </a:r>
            <a:r>
              <a:rPr lang="en-FI" sz="1600" b="1" dirty="0" err="1">
                <a:solidFill>
                  <a:srgbClr val="000000"/>
                </a:solidFill>
              </a:rPr>
              <a:t>i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r>
              <a:rPr lang="en-FI" sz="1600" b="1" dirty="0">
                <a:solidFill>
                  <a:srgbClr val="000000"/>
                </a:solidFill>
              </a:rPr>
              <a:t>n</a:t>
            </a:r>
            <a:r>
              <a:rPr lang="sv-FI" sz="1600" b="1" dirty="0">
                <a:solidFill>
                  <a:srgbClr val="000000"/>
                </a:solidFill>
              </a:rPr>
              <a:t>t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N</a:t>
            </a:r>
            <a:r>
              <a:rPr lang="en-FI" sz="1600" b="1" dirty="0">
                <a:solidFill>
                  <a:srgbClr val="ACACAC"/>
                </a:solidFill>
              </a:rPr>
              <a:t>a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v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7123E8-AA77-43C8-9E9F-3E41ACC3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3969-1DD6-4AC0-9C57-66DFA154B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184" y="477000"/>
            <a:ext cx="6528816" cy="5555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5211796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Unary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Server streaming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 err="1"/>
              <a:t>Client</a:t>
            </a:r>
            <a:r>
              <a:rPr lang="sv-FI" sz="3600" dirty="0"/>
              <a:t> streaming</a:t>
            </a:r>
            <a:endParaRPr lang="en-FI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 err="1"/>
              <a:t>Bidirectional</a:t>
            </a:r>
            <a:r>
              <a:rPr lang="sv-FI" sz="3600" dirty="0"/>
              <a:t> streaming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31954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g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C – </a:t>
                      </a:r>
                      <a:r>
                        <a:rPr lang="sv-FI" sz="2400" dirty="0">
                          <a:latin typeface="+mn-lt"/>
                        </a:rPr>
                        <a:t>T</a:t>
                      </a:r>
                      <a:r>
                        <a:rPr lang="en-FI" sz="2400" dirty="0">
                          <a:latin typeface="+mn-lt"/>
                        </a:rPr>
                        <a:t>y</a:t>
                      </a:r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f 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751B1C-7392-45FD-A187-104B76348B37}"/>
              </a:ext>
            </a:extLst>
          </p:cNvPr>
          <p:cNvSpPr/>
          <p:nvPr/>
        </p:nvSpPr>
        <p:spPr>
          <a:xfrm>
            <a:off x="6632620" y="1828800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D8F04-2D94-4FD5-93A2-B08251C0B456}"/>
              </a:ext>
            </a:extLst>
          </p:cNvPr>
          <p:cNvSpPr/>
          <p:nvPr/>
        </p:nvSpPr>
        <p:spPr>
          <a:xfrm>
            <a:off x="6596166" y="2542883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A2BC1-A859-4AAA-9F3C-780258736DD3}"/>
              </a:ext>
            </a:extLst>
          </p:cNvPr>
          <p:cNvSpPr/>
          <p:nvPr/>
        </p:nvSpPr>
        <p:spPr>
          <a:xfrm>
            <a:off x="6602956" y="3315616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D0DEA-2587-4892-8452-8A0BCFA2B40F}"/>
              </a:ext>
            </a:extLst>
          </p:cNvPr>
          <p:cNvSpPr/>
          <p:nvPr/>
        </p:nvSpPr>
        <p:spPr>
          <a:xfrm>
            <a:off x="6680230" y="4004395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C32A8-B251-47EE-8F92-5516EC77CD75}"/>
              </a:ext>
            </a:extLst>
          </p:cNvPr>
          <p:cNvSpPr/>
          <p:nvPr/>
        </p:nvSpPr>
        <p:spPr>
          <a:xfrm>
            <a:off x="6630472" y="1800894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EEB7C8-2B13-40E8-8A16-8E3F99DA5C79}"/>
              </a:ext>
            </a:extLst>
          </p:cNvPr>
          <p:cNvSpPr/>
          <p:nvPr/>
        </p:nvSpPr>
        <p:spPr>
          <a:xfrm>
            <a:off x="6630472" y="2495160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7A9A1-80EE-4F4C-B2FB-F195E2DFDA09}"/>
              </a:ext>
            </a:extLst>
          </p:cNvPr>
          <p:cNvSpPr/>
          <p:nvPr/>
        </p:nvSpPr>
        <p:spPr>
          <a:xfrm>
            <a:off x="6680230" y="3303951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8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D</a:t>
            </a:r>
            <a:r>
              <a:rPr lang="en-FI" sz="5800" dirty="0"/>
              <a:t>e</a:t>
            </a:r>
            <a:r>
              <a:rPr lang="sv-FI" sz="5800" dirty="0"/>
              <a:t>m</a:t>
            </a:r>
            <a:r>
              <a:rPr lang="en-FI" sz="5800" dirty="0"/>
              <a:t>o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3BC0B2-B53A-44DA-8C25-641E8435B0F4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US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C454476-8017-4D8C-B93C-C79B2051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6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5450308" cy="4889561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Remote Procedure Call</a:t>
            </a:r>
            <a:r>
              <a:rPr lang="en-FI" sz="3600" dirty="0"/>
              <a:t> (RPC)</a:t>
            </a:r>
            <a:r>
              <a:rPr lang="en-US" sz="3600" dirty="0"/>
              <a:t> Framework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Grpc.Core</a:t>
            </a:r>
            <a:r>
              <a:rPr lang="en-FI" sz="3600" dirty="0"/>
              <a:t> and </a:t>
            </a:r>
            <a:r>
              <a:rPr lang="en-FI" sz="3600" dirty="0" err="1"/>
              <a:t>grpc</a:t>
            </a:r>
            <a:r>
              <a:rPr lang="en-FI" sz="3600" dirty="0"/>
              <a:t>-dotnet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Multi-language support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Protocol Buffers</a:t>
            </a:r>
            <a:r>
              <a:rPr lang="en-FI" sz="3600" dirty="0"/>
              <a:t> by default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/>
              <a:t>Payload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/>
              <a:t>Interface Description Language (IDL)</a:t>
            </a:r>
            <a:endParaRPr lang="en-US" sz="32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88685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E7423B9B-19C6-48D8-8A43-33ECD21AC9A4}"/>
              </a:ext>
            </a:extLst>
          </p:cNvPr>
          <p:cNvGrpSpPr/>
          <p:nvPr/>
        </p:nvGrpSpPr>
        <p:grpSpPr>
          <a:xfrm>
            <a:off x="6644640" y="1028702"/>
            <a:ext cx="4596572" cy="5491478"/>
            <a:chOff x="6644640" y="838202"/>
            <a:chExt cx="4596572" cy="549147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1305A6C-2E32-4605-9758-05392D4B7732}"/>
                </a:ext>
              </a:extLst>
            </p:cNvPr>
            <p:cNvSpPr/>
            <p:nvPr/>
          </p:nvSpPr>
          <p:spPr>
            <a:xfrm>
              <a:off x="9084758" y="838202"/>
              <a:ext cx="2156454" cy="449579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FI" sz="1600" b="1" dirty="0">
                  <a:solidFill>
                    <a:schemeClr val="tx1"/>
                  </a:solidFill>
                </a:rPr>
                <a:t>S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v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BFE14D-A1BC-420F-9EEE-33E5A0BC02DC}"/>
                </a:ext>
              </a:extLst>
            </p:cNvPr>
            <p:cNvSpPr/>
            <p:nvPr/>
          </p:nvSpPr>
          <p:spPr>
            <a:xfrm>
              <a:off x="6644640" y="838203"/>
              <a:ext cx="2156454" cy="449579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l</a:t>
              </a:r>
              <a:r>
                <a:rPr lang="en-FI" sz="1600" b="1" dirty="0" err="1">
                  <a:solidFill>
                    <a:schemeClr val="tx1"/>
                  </a:solidFill>
                </a:rPr>
                <a:t>i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49D8E9B-4675-44B3-9FAA-9EB9974E6D78}"/>
                </a:ext>
              </a:extLst>
            </p:cNvPr>
            <p:cNvSpPr/>
            <p:nvPr/>
          </p:nvSpPr>
          <p:spPr>
            <a:xfrm>
              <a:off x="6752492" y="1238354"/>
              <a:ext cx="1946030" cy="7212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p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o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1777AAB-5E86-4DB7-81E9-6DF8812B86B4}"/>
                </a:ext>
              </a:extLst>
            </p:cNvPr>
            <p:cNvSpPr/>
            <p:nvPr/>
          </p:nvSpPr>
          <p:spPr>
            <a:xfrm>
              <a:off x="6752492" y="2293705"/>
              <a:ext cx="1946030" cy="721243"/>
            </a:xfrm>
            <a:prstGeom prst="round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 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u</a:t>
              </a:r>
              <a:r>
                <a:rPr lang="en-FI" sz="1600" b="1" dirty="0">
                  <a:solidFill>
                    <a:schemeClr val="tx1"/>
                  </a:solidFill>
                </a:rPr>
                <a:t>b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61638AF-468C-42DA-8446-0138141E7A39}"/>
                </a:ext>
              </a:extLst>
            </p:cNvPr>
            <p:cNvSpPr/>
            <p:nvPr/>
          </p:nvSpPr>
          <p:spPr>
            <a:xfrm>
              <a:off x="6752492" y="3349056"/>
              <a:ext cx="1946030" cy="72124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 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u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m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875E255-194C-421D-9B8B-B7A2DFD38B3D}"/>
                </a:ext>
              </a:extLst>
            </p:cNvPr>
            <p:cNvSpPr/>
            <p:nvPr/>
          </p:nvSpPr>
          <p:spPr>
            <a:xfrm>
              <a:off x="6752492" y="4404407"/>
              <a:ext cx="1946030" cy="7212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o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D317ED4-CD3A-4E60-96AC-0D7093F400F5}"/>
                </a:ext>
              </a:extLst>
            </p:cNvPr>
            <p:cNvSpPr/>
            <p:nvPr/>
          </p:nvSpPr>
          <p:spPr>
            <a:xfrm>
              <a:off x="9189970" y="1238354"/>
              <a:ext cx="1946030" cy="7212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p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o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FD8C759-7FE7-483F-9442-308EAA62D617}"/>
                </a:ext>
              </a:extLst>
            </p:cNvPr>
            <p:cNvSpPr/>
            <p:nvPr/>
          </p:nvSpPr>
          <p:spPr>
            <a:xfrm>
              <a:off x="9189970" y="2293705"/>
              <a:ext cx="1946030" cy="721243"/>
            </a:xfrm>
            <a:prstGeom prst="round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v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r 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u</a:t>
              </a:r>
              <a:r>
                <a:rPr lang="en-FI" sz="1600" b="1" dirty="0">
                  <a:solidFill>
                    <a:schemeClr val="tx1"/>
                  </a:solidFill>
                </a:rPr>
                <a:t>b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9C1990-74A1-4CE2-8F26-CC2D86BD7D0D}"/>
                </a:ext>
              </a:extLst>
            </p:cNvPr>
            <p:cNvSpPr/>
            <p:nvPr/>
          </p:nvSpPr>
          <p:spPr>
            <a:xfrm>
              <a:off x="9189970" y="3349056"/>
              <a:ext cx="1946030" cy="72124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 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u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m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C298D8A-5669-44BE-9A9C-48C7FD4DF9CE}"/>
                </a:ext>
              </a:extLst>
            </p:cNvPr>
            <p:cNvSpPr/>
            <p:nvPr/>
          </p:nvSpPr>
          <p:spPr>
            <a:xfrm>
              <a:off x="9189970" y="4404407"/>
              <a:ext cx="1946030" cy="7212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o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187CF5-710B-420E-B19B-3507DDB5F00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19595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ADC1A41-7AA7-428C-BA6D-799395B49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19595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F45A8B-A9B3-4703-95C4-AFDBF398FCC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300734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AF5D4F-01C1-4373-AD9F-B2C4AC142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300734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36F387-C296-41C9-B52E-89023A7ABED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407414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70947D9-67BA-457F-93D5-35C2AE78A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407414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B5BCE1-5019-4941-8A31-3C19F92A5982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4070299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E1F67E4-DBA8-45D9-84A8-FCA48CDB3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4070299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D2F927-9886-4EFE-96DE-AD9D2D5E6D95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30136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4EA420-E54A-4128-A66A-0316F027D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30136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708F22-56BC-42F6-8DC7-556C5BE7104B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19595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6E95FF-BCAC-4382-BF02-B89237379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19595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B2964BC-918D-42C2-BA72-F5D8EB984434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5125650"/>
              <a:ext cx="0" cy="12040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5957DE4-30C3-4D2F-B17C-C8E9DFA8424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6329680"/>
              <a:ext cx="34274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0DBAAC7-79D7-4A07-8EC9-F453C212A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5124450"/>
              <a:ext cx="0" cy="12052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7FB4817-209D-4803-B7AA-B621D3E5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5124450"/>
              <a:ext cx="0" cy="7886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C3F4C3-9159-40D2-84EC-C32925C4C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2476" y="5124450"/>
              <a:ext cx="0" cy="78867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C677D7F-7F83-4767-BCA4-81A65A2256FE}"/>
                </a:ext>
              </a:extLst>
            </p:cNvPr>
            <p:cNvCxnSpPr>
              <a:cxnSpLocks/>
            </p:cNvCxnSpPr>
            <p:nvPr/>
          </p:nvCxnSpPr>
          <p:spPr>
            <a:xfrm>
              <a:off x="8217694" y="5913120"/>
              <a:ext cx="1424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41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H</a:t>
            </a:r>
            <a:r>
              <a:rPr lang="en-FI" sz="5800" dirty="0"/>
              <a:t>o</a:t>
            </a:r>
            <a:r>
              <a:rPr lang="sv-FI" sz="5800" dirty="0"/>
              <a:t>s</a:t>
            </a:r>
            <a:r>
              <a:rPr lang="en-FI" sz="5800" dirty="0"/>
              <a:t>t</a:t>
            </a:r>
            <a:r>
              <a:rPr lang="sv-FI" sz="5800" dirty="0"/>
              <a:t>i</a:t>
            </a:r>
            <a:r>
              <a:rPr lang="en-FI" sz="5800" dirty="0"/>
              <a:t>n</a:t>
            </a:r>
            <a:r>
              <a:rPr lang="sv-FI" sz="5800" dirty="0"/>
              <a:t>g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BBC185A-6D54-45B2-8504-AC67B8D9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E5D-6C9C-4286-B9AA-086BEC4DC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137"/>
          <a:stretch/>
        </p:blipFill>
        <p:spPr bwMode="auto">
          <a:xfrm>
            <a:off x="1466850" y="2354579"/>
            <a:ext cx="9258300" cy="214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79D8F0-4CBB-4969-9DED-C00DE5F3F1A1}"/>
              </a:ext>
            </a:extLst>
          </p:cNvPr>
          <p:cNvSpPr/>
          <p:nvPr/>
        </p:nvSpPr>
        <p:spPr>
          <a:xfrm>
            <a:off x="2784324" y="5371517"/>
            <a:ext cx="6623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https://github.com/dotnet/aspnetcore/issues/9020</a:t>
            </a:r>
          </a:p>
        </p:txBody>
      </p:sp>
    </p:spTree>
    <p:extLst>
      <p:ext uri="{BB962C8B-B14F-4D97-AF65-F5344CB8AC3E}">
        <p14:creationId xmlns:p14="http://schemas.microsoft.com/office/powerpoint/2010/main" val="19436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7A56EC-C742-4EFC-AAA1-407B9402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52625"/>
            <a:ext cx="93249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1447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vidfowl commented on Oct 23, 2019 • edited &#10;Contributor &#10;Remember when you had to upgrade to Windows 8 to get WebSocket support? I do too O &#10;Oil 0 10 ">
            <a:extLst>
              <a:ext uri="{FF2B5EF4-FFF2-40B4-BE49-F238E27FC236}">
                <a16:creationId xmlns:a16="http://schemas.microsoft.com/office/drawing/2014/main" id="{0CE33ADF-50BF-4ABC-8D6D-2EFB2E95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571750"/>
            <a:ext cx="9210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078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IIS and Azure App Services </a:t>
            </a:r>
            <a:r>
              <a:rPr lang="en-FI" sz="3600" dirty="0">
                <a:solidFill>
                  <a:srgbClr val="FF0000"/>
                </a:solidFill>
              </a:rPr>
              <a:t>✘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 err="1"/>
              <a:t>gRPC</a:t>
            </a:r>
            <a:r>
              <a:rPr lang="en-FI" sz="3200" dirty="0"/>
              <a:t>-Web </a:t>
            </a:r>
            <a:r>
              <a:rPr lang="en-FI" sz="3200" b="1" dirty="0">
                <a:solidFill>
                  <a:schemeClr val="accent6"/>
                </a:solidFill>
              </a:rPr>
              <a:t>✓</a:t>
            </a:r>
            <a:r>
              <a:rPr lang="en-FI" sz="3200" b="1" dirty="0"/>
              <a:t> </a:t>
            </a:r>
            <a:r>
              <a:rPr lang="en-FI" sz="3200" dirty="0"/>
              <a:t>(Preview)</a:t>
            </a:r>
            <a:endParaRPr lang="en-US" sz="32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AKS, ACI, Service Fabric or VM </a:t>
            </a:r>
            <a:r>
              <a:rPr lang="en-FI" sz="3600" b="1" dirty="0">
                <a:solidFill>
                  <a:schemeClr val="accent6"/>
                </a:solidFill>
              </a:rPr>
              <a:t>✓</a:t>
            </a:r>
            <a:endParaRPr lang="en-FI" sz="3600" dirty="0">
              <a:solidFill>
                <a:schemeClr val="accent6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Application Gateway as ingress </a:t>
            </a:r>
            <a:r>
              <a:rPr lang="en-FI" sz="3600" dirty="0">
                <a:solidFill>
                  <a:srgbClr val="FF0000"/>
                </a:solidFill>
              </a:rPr>
              <a:t>✘</a:t>
            </a:r>
            <a:endParaRPr lang="en-US" sz="3600" dirty="0">
              <a:solidFill>
                <a:srgbClr val="FF0000"/>
              </a:solidFill>
            </a:endParaRPr>
          </a:p>
          <a:p>
            <a:pPr marL="0" indent="0" fontAlgn="ctr">
              <a:buNone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973807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H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t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g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6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FI" sz="5800" dirty="0"/>
              <a:t>cases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HTTP/2 vs. HTTP 1.</a:t>
            </a:r>
            <a:r>
              <a:rPr lang="en-FI" sz="3600" dirty="0"/>
              <a:t>x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Protocol Buffers vs. JSON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Developer productivity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Limited browser support (</a:t>
            </a:r>
            <a:r>
              <a:rPr lang="en-FI" sz="3600" dirty="0" err="1"/>
              <a:t>gRPC</a:t>
            </a:r>
            <a:r>
              <a:rPr lang="en-FI" sz="3600" dirty="0"/>
              <a:t>-Web)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human readable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98663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v</a:t>
                      </a:r>
                      <a:r>
                        <a:rPr lang="en-FI" sz="2400" dirty="0">
                          <a:latin typeface="+mn-lt"/>
                        </a:rPr>
                        <a:t>s. 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b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4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HTTP/2 vs. </a:t>
            </a:r>
            <a:r>
              <a:rPr lang="en-FI" sz="3600" dirty="0" err="1"/>
              <a:t>NetTCP</a:t>
            </a:r>
            <a:r>
              <a:rPr lang="en-FI" sz="3600" dirty="0"/>
              <a:t>, </a:t>
            </a:r>
            <a:r>
              <a:rPr lang="sv-FI" sz="3600" dirty="0"/>
              <a:t>HTTP</a:t>
            </a:r>
            <a:r>
              <a:rPr lang="en-FI" sz="3600" dirty="0"/>
              <a:t> or MSMQ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Protocol Buffers vs. SOAP/XML, JSON or binary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human readable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.NET Core vs. .NET Framework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Port with Visual </a:t>
            </a:r>
            <a:r>
              <a:rPr lang="en-FI" sz="3600" dirty="0" err="1"/>
              <a:t>ReCode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66996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v</a:t>
                      </a:r>
                      <a:r>
                        <a:rPr lang="en-FI" sz="2400" dirty="0">
                          <a:latin typeface="+mn-lt"/>
                        </a:rPr>
                        <a:t>s. 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F</a:t>
                      </a:r>
                      <a:r>
                        <a:rPr lang="en-FI" sz="2400" dirty="0">
                          <a:latin typeface="+mn-lt"/>
                        </a:rPr>
                        <a:t> (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 err="1">
                          <a:latin typeface="+mn-lt"/>
                        </a:rPr>
                        <a:t>i</a:t>
                      </a:r>
                      <a:r>
                        <a:rPr lang="sv-FI" sz="2400" dirty="0">
                          <a:latin typeface="+mn-lt"/>
                        </a:rPr>
                        <a:t>n</a:t>
                      </a:r>
                      <a:r>
                        <a:rPr lang="en-FI" sz="2400" dirty="0">
                          <a:latin typeface="+mn-lt"/>
                        </a:rPr>
                        <a:t>d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w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 err="1">
                          <a:latin typeface="+mn-lt"/>
                        </a:rPr>
                        <a:t>ommunication</a:t>
                      </a:r>
                      <a:r>
                        <a:rPr lang="en-FI" sz="2400" dirty="0">
                          <a:latin typeface="+mn-lt"/>
                        </a:rPr>
                        <a:t> Foundation)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0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Low latency, highly scalable, distributed systems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Point-to-</a:t>
            </a:r>
            <a:r>
              <a:rPr lang="sv-FI" sz="3600" dirty="0" err="1"/>
              <a:t>point</a:t>
            </a:r>
            <a:r>
              <a:rPr lang="sv-FI" sz="3600" dirty="0"/>
              <a:t> real-</a:t>
            </a:r>
            <a:r>
              <a:rPr lang="sv-FI" sz="3600" dirty="0" err="1"/>
              <a:t>time</a:t>
            </a:r>
            <a:r>
              <a:rPr lang="sv-FI" sz="3600" dirty="0"/>
              <a:t> </a:t>
            </a:r>
            <a:r>
              <a:rPr lang="sv-FI" sz="3600" dirty="0" err="1"/>
              <a:t>communication</a:t>
            </a:r>
            <a:endParaRPr lang="en-FI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Polyglot environments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Mobile APIs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/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m</a:t>
                      </a:r>
                      <a:r>
                        <a:rPr lang="en-FI" sz="2400" dirty="0">
                          <a:latin typeface="+mn-lt"/>
                        </a:rPr>
                        <a:t>m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d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d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96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S</a:t>
            </a:r>
            <a:r>
              <a:rPr lang="en-FI" sz="5800" dirty="0"/>
              <a:t>u</a:t>
            </a:r>
            <a:r>
              <a:rPr lang="sv-FI" sz="5800" dirty="0"/>
              <a:t>m</a:t>
            </a:r>
            <a:r>
              <a:rPr lang="en-FI" sz="5800" dirty="0"/>
              <a:t>m</a:t>
            </a:r>
            <a:r>
              <a:rPr lang="sv-FI" sz="5800" dirty="0"/>
              <a:t>a</a:t>
            </a:r>
            <a:r>
              <a:rPr lang="en-FI" sz="5800" dirty="0"/>
              <a:t>r</a:t>
            </a:r>
            <a:r>
              <a:rPr lang="sv-FI" sz="5800" dirty="0"/>
              <a:t>y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B5C06-2C64-4873-9B8A-29303432F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Protocol Buffers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6147495-8E1A-4EDD-824D-E938F3C0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36"/>
          <a:stretch/>
        </p:blipFill>
        <p:spPr>
          <a:xfrm>
            <a:off x="3360000" y="3179400"/>
            <a:ext cx="72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5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Grpc.Core</a:t>
            </a:r>
            <a:r>
              <a:rPr lang="en-FI" sz="3600" dirty="0"/>
              <a:t> vs. </a:t>
            </a:r>
            <a:r>
              <a:rPr lang="en-FI" sz="3600" dirty="0" err="1"/>
              <a:t>grpc</a:t>
            </a:r>
            <a:r>
              <a:rPr lang="en-FI" sz="3600" dirty="0"/>
              <a:t>-dotnet</a:t>
            </a:r>
            <a:endParaRPr lang="en-US" sz="36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Contract-first vs. Code-first</a:t>
            </a:r>
            <a:endParaRPr lang="en-US" sz="36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Microservices and Mobile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Hosting</a:t>
            </a: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39649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u</a:t>
                      </a:r>
                      <a:r>
                        <a:rPr lang="sv-FI" sz="2400" dirty="0">
                          <a:latin typeface="+mn-lt"/>
                        </a:rPr>
                        <a:t>m</a:t>
                      </a:r>
                      <a:r>
                        <a:rPr lang="en-FI" sz="2400" dirty="0">
                          <a:latin typeface="+mn-lt"/>
                        </a:rPr>
                        <a:t>m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y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E3F53-EFE0-442C-AFB8-FCA08472B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" y="10"/>
            <a:ext cx="6022839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067B6F-68D0-4511-9BCB-059724424E14}"/>
              </a:ext>
            </a:extLst>
          </p:cNvPr>
          <p:cNvGrpSpPr/>
          <p:nvPr/>
        </p:nvGrpSpPr>
        <p:grpSpPr>
          <a:xfrm>
            <a:off x="10067476" y="6053263"/>
            <a:ext cx="1860445" cy="725134"/>
            <a:chOff x="984000" y="5130911"/>
            <a:chExt cx="1860445" cy="72513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6BFC17-DFA9-48A3-AA4C-72F1E704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6B7C9F-C1F1-4FFE-9AFA-F3E96CC7E3E2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E2C04-C70D-41D6-9FAF-F593DE37F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7868" y="6187905"/>
            <a:ext cx="471467" cy="4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9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44E60-4922-4566-92E8-58326D9C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6876" y="147564"/>
            <a:ext cx="4864673" cy="7200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Data interchange format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Interface Description Language (IDL)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self-describing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Multi-language support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Google.Protobuf</a:t>
            </a:r>
            <a:r>
              <a:rPr lang="en-FI" sz="3600" dirty="0"/>
              <a:t> and </a:t>
            </a:r>
            <a:r>
              <a:rPr lang="en-FI" sz="3600" dirty="0" err="1"/>
              <a:t>Protobuf</a:t>
            </a:r>
            <a:r>
              <a:rPr lang="en-FI" sz="3600" dirty="0"/>
              <a:t>-net</a:t>
            </a: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920647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t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l </a:t>
                      </a:r>
                      <a:r>
                        <a:rPr lang="sv-FI" sz="2400" dirty="0">
                          <a:latin typeface="+mn-lt"/>
                        </a:rPr>
                        <a:t>B</a:t>
                      </a:r>
                      <a:r>
                        <a:rPr lang="en-FI" sz="2400" dirty="0">
                          <a:latin typeface="+mn-lt"/>
                        </a:rPr>
                        <a:t>u</a:t>
                      </a:r>
                      <a:r>
                        <a:rPr lang="sv-FI" sz="2400" dirty="0">
                          <a:latin typeface="+mn-lt"/>
                        </a:rPr>
                        <a:t>f</a:t>
                      </a:r>
                      <a:r>
                        <a:rPr lang="en-FI" sz="2400" dirty="0">
                          <a:latin typeface="+mn-lt"/>
                        </a:rPr>
                        <a:t>f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4C64C04-9112-4260-BE8E-F98DACD5749E}"/>
              </a:ext>
            </a:extLst>
          </p:cNvPr>
          <p:cNvSpPr/>
          <p:nvPr/>
        </p:nvSpPr>
        <p:spPr>
          <a:xfrm>
            <a:off x="8490730" y="1265692"/>
            <a:ext cx="3294935" cy="50029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6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78B2F47-A1E6-4E44-BFF3-C0F30E95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19625F4D91FF704BADF1B98BB6300ED6" ma:contentTypeVersion="7" ma:contentTypeDescription="Luo uusi asiakirja." ma:contentTypeScope="" ma:versionID="e25a759593fcf56cb65545b08318b7a6">
  <xsd:schema xmlns:xsd="http://www.w3.org/2001/XMLSchema" xmlns:xs="http://www.w3.org/2001/XMLSchema" xmlns:p="http://schemas.microsoft.com/office/2006/metadata/properties" xmlns:ns3="66b965cd-821c-469e-bb7b-dabd6066f8bf" targetNamespace="http://schemas.microsoft.com/office/2006/metadata/properties" ma:root="true" ma:fieldsID="a62f6bf62ce7596e0577e57f27cf77b1" ns3:_="">
    <xsd:import namespace="66b965cd-821c-469e-bb7b-dabd6066f8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965cd-821c-469e-bb7b-dabd6066f8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46FCE0-357F-4FED-8D2B-C9CB448DD1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6B6B49-7CF0-49D0-9559-37337F7A1B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965cd-821c-469e-bb7b-dabd6066f8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43CF97-7A74-40DA-A24F-CE9B9F4B885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3290</Words>
  <Application>Microsoft Office PowerPoint</Application>
  <PresentationFormat>Widescreen</PresentationFormat>
  <Paragraphs>347</Paragraphs>
  <Slides>61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Protocol Buffers</vt:lpstr>
      <vt:lpstr>PowerPoint Presentation</vt:lpstr>
      <vt:lpstr> 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NuGet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 Grpc.Core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 grpc-dotnet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“Code-first” with Protobuf-net.Grpc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”Code-first” NuGet Packages</vt:lpstr>
      <vt:lpstr>PowerPoint Presentation</vt:lpstr>
      <vt:lpstr>PowerPoint Presentation</vt:lpstr>
      <vt:lpstr>PowerPoint Presentation</vt:lpstr>
      <vt:lpstr>PowerPoint Presentation</vt:lpstr>
      <vt:lpstr> Types of RPC</vt:lpstr>
      <vt:lpstr>PowerPoint Presentation</vt:lpstr>
      <vt:lpstr>Demo</vt:lpstr>
      <vt:lpstr>Hosting</vt:lpstr>
      <vt:lpstr>PowerPoint Presentation</vt:lpstr>
      <vt:lpstr>PowerPoint Presentation</vt:lpstr>
      <vt:lpstr>PowerPoint Presentation</vt:lpstr>
      <vt:lpstr>PowerPoint Presentation</vt:lpstr>
      <vt:lpstr> Comparison and use cases</vt:lpstr>
      <vt:lpstr>PowerPoint Presentation</vt:lpstr>
      <vt:lpstr>PowerPoint Presentation</vt:lpstr>
      <vt:lpstr>PowerPoint Presentation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Björkström</dc:creator>
  <cp:lastModifiedBy>Martin Björkström</cp:lastModifiedBy>
  <cp:revision>5</cp:revision>
  <dcterms:created xsi:type="dcterms:W3CDTF">2020-01-20T21:56:00Z</dcterms:created>
  <dcterms:modified xsi:type="dcterms:W3CDTF">2020-02-03T13:34:02Z</dcterms:modified>
</cp:coreProperties>
</file>